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60" r:id="rId3"/>
    <p:sldId id="263" r:id="rId4"/>
    <p:sldId id="265" r:id="rId5"/>
    <p:sldId id="264" r:id="rId6"/>
    <p:sldId id="272" r:id="rId7"/>
    <p:sldId id="262" r:id="rId8"/>
    <p:sldId id="266" r:id="rId9"/>
    <p:sldId id="261" r:id="rId10"/>
    <p:sldId id="269" r:id="rId11"/>
    <p:sldId id="267" r:id="rId12"/>
    <p:sldId id="270" r:id="rId13"/>
    <p:sldId id="275" r:id="rId14"/>
    <p:sldId id="273" r:id="rId15"/>
    <p:sldId id="274" r:id="rId16"/>
    <p:sldId id="268" r:id="rId17"/>
    <p:sldId id="259" r:id="rId18"/>
    <p:sldId id="258"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DE8CB"/>
          </a:solidFill>
        </a:fill>
      </a:tcStyle>
    </a:wholeTbl>
    <a:band2H>
      <a:tcTxStyle/>
      <a:tcStyle>
        <a:tcBdr/>
        <a:fill>
          <a:solidFill>
            <a:srgbClr val="FE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DD9CA"/>
          </a:solidFill>
        </a:fill>
      </a:tcStyle>
    </a:wholeTbl>
    <a:band2H>
      <a:tcTxStyle/>
      <a:tcStyle>
        <a:tcBdr/>
        <a:fill>
          <a:solidFill>
            <a:srgbClr val="FEED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CAF4"/>
          </a:solidFill>
        </a:fill>
      </a:tcStyle>
    </a:wholeTbl>
    <a:band2H>
      <a:tcTxStyle/>
      <a:tcStyle>
        <a:tcBdr/>
        <a:fill>
          <a:solidFill>
            <a:srgbClr val="ECE6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139" autoAdjust="0"/>
  </p:normalViewPr>
  <p:slideViewPr>
    <p:cSldViewPr>
      <p:cViewPr varScale="1">
        <p:scale>
          <a:sx n="49" d="100"/>
          <a:sy n="49" d="100"/>
        </p:scale>
        <p:origin x="1780" y="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89210093"/>
      </p:ext>
    </p:extLst>
  </p:cSld>
  <p:clrMap bg1="lt1" tx1="dk1" bg2="lt2" tx2="dk2" accent1="accent1" accent2="accent2" accent3="accent3" accent4="accent4" accent5="accent5" accent6="accent6" hlink="hlink" folHlink="folHlink"/>
  <p:notesStyle>
    <a:lvl1pPr defTabSz="457200" latinLnBrk="0">
      <a:lnSpc>
        <a:spcPct val="125000"/>
      </a:lnSpc>
      <a:defRPr sz="2400">
        <a:latin typeface="+mn-lt"/>
        <a:ea typeface="+mn-ea"/>
        <a:cs typeface="+mn-cs"/>
        <a:sym typeface="Avenir Roman"/>
      </a:defRPr>
    </a:lvl1pPr>
    <a:lvl2pPr indent="228600" defTabSz="457200" latinLnBrk="0">
      <a:lnSpc>
        <a:spcPct val="125000"/>
      </a:lnSpc>
      <a:defRPr sz="2400">
        <a:latin typeface="+mn-lt"/>
        <a:ea typeface="+mn-ea"/>
        <a:cs typeface="+mn-cs"/>
        <a:sym typeface="Avenir Roman"/>
      </a:defRPr>
    </a:lvl2pPr>
    <a:lvl3pPr indent="457200" defTabSz="457200" latinLnBrk="0">
      <a:lnSpc>
        <a:spcPct val="125000"/>
      </a:lnSpc>
      <a:defRPr sz="2400">
        <a:latin typeface="+mn-lt"/>
        <a:ea typeface="+mn-ea"/>
        <a:cs typeface="+mn-cs"/>
        <a:sym typeface="Avenir Roman"/>
      </a:defRPr>
    </a:lvl3pPr>
    <a:lvl4pPr indent="685800" defTabSz="457200" latinLnBrk="0">
      <a:lnSpc>
        <a:spcPct val="125000"/>
      </a:lnSpc>
      <a:defRPr sz="2400">
        <a:latin typeface="+mn-lt"/>
        <a:ea typeface="+mn-ea"/>
        <a:cs typeface="+mn-cs"/>
        <a:sym typeface="Avenir Roman"/>
      </a:defRPr>
    </a:lvl4pPr>
    <a:lvl5pPr indent="914400" defTabSz="457200" latinLnBrk="0">
      <a:lnSpc>
        <a:spcPct val="125000"/>
      </a:lnSpc>
      <a:defRPr sz="2400">
        <a:latin typeface="+mn-lt"/>
        <a:ea typeface="+mn-ea"/>
        <a:cs typeface="+mn-cs"/>
        <a:sym typeface="Avenir Roman"/>
      </a:defRPr>
    </a:lvl5pPr>
    <a:lvl6pPr indent="1143000" defTabSz="457200" latinLnBrk="0">
      <a:lnSpc>
        <a:spcPct val="125000"/>
      </a:lnSpc>
      <a:defRPr sz="2400">
        <a:latin typeface="+mn-lt"/>
        <a:ea typeface="+mn-ea"/>
        <a:cs typeface="+mn-cs"/>
        <a:sym typeface="Avenir Roman"/>
      </a:defRPr>
    </a:lvl6pPr>
    <a:lvl7pPr indent="1371600" defTabSz="457200" latinLnBrk="0">
      <a:lnSpc>
        <a:spcPct val="125000"/>
      </a:lnSpc>
      <a:defRPr sz="2400">
        <a:latin typeface="+mn-lt"/>
        <a:ea typeface="+mn-ea"/>
        <a:cs typeface="+mn-cs"/>
        <a:sym typeface="Avenir Roman"/>
      </a:defRPr>
    </a:lvl7pPr>
    <a:lvl8pPr indent="1600200" defTabSz="457200" latinLnBrk="0">
      <a:lnSpc>
        <a:spcPct val="125000"/>
      </a:lnSpc>
      <a:defRPr sz="2400">
        <a:latin typeface="+mn-lt"/>
        <a:ea typeface="+mn-ea"/>
        <a:cs typeface="+mn-cs"/>
        <a:sym typeface="Avenir Roman"/>
      </a:defRPr>
    </a:lvl8pPr>
    <a:lvl9pPr indent="1828800" defTabSz="457200" latinLnBrk="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 my history, aka, why I am up here.</a:t>
            </a:r>
          </a:p>
        </p:txBody>
      </p:sp>
    </p:spTree>
    <p:extLst>
      <p:ext uri="{BB962C8B-B14F-4D97-AF65-F5344CB8AC3E}">
        <p14:creationId xmlns:p14="http://schemas.microsoft.com/office/powerpoint/2010/main" val="597406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hop forward to the blank slide</a:t>
            </a:r>
          </a:p>
        </p:txBody>
      </p:sp>
    </p:spTree>
    <p:extLst>
      <p:ext uri="{BB962C8B-B14F-4D97-AF65-F5344CB8AC3E}">
        <p14:creationId xmlns:p14="http://schemas.microsoft.com/office/powerpoint/2010/main" val="2947533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sz="3400" dirty="0">
                <a:solidFill>
                  <a:schemeClr val="bg2"/>
                </a:solidFill>
              </a:rPr>
              <a:t>Sell more of what you offer to existing leads</a:t>
            </a:r>
          </a:p>
          <a:p>
            <a:pPr marL="514350" lvl="1" indent="-514350" algn="l">
              <a:buFont typeface="+mj-lt"/>
              <a:buAutoNum type="arabicPeriod"/>
            </a:pPr>
            <a:r>
              <a:rPr lang="en-US" sz="3400" dirty="0">
                <a:solidFill>
                  <a:schemeClr val="bg2"/>
                </a:solidFill>
              </a:rPr>
              <a:t>Retain more of the customers you have</a:t>
            </a:r>
          </a:p>
          <a:p>
            <a:pPr marL="514350" lvl="1" indent="-514350" algn="l">
              <a:buFont typeface="+mj-lt"/>
              <a:buAutoNum type="arabicPeriod"/>
            </a:pPr>
            <a:r>
              <a:rPr lang="en-US" sz="3400" dirty="0">
                <a:solidFill>
                  <a:schemeClr val="bg2"/>
                </a:solidFill>
              </a:rPr>
              <a:t>Sell your current customers additional subscriptions of what they already have</a:t>
            </a:r>
          </a:p>
          <a:p>
            <a:pPr marL="514350" lvl="1" indent="-514350" algn="l">
              <a:buFont typeface="+mj-lt"/>
              <a:buAutoNum type="arabicPeriod"/>
            </a:pPr>
            <a:r>
              <a:rPr lang="en-US" sz="3400" dirty="0">
                <a:solidFill>
                  <a:schemeClr val="bg2"/>
                </a:solidFill>
              </a:rPr>
              <a:t>Sell you current customers additional products you already have</a:t>
            </a:r>
          </a:p>
          <a:p>
            <a:pPr marL="514350" lvl="1" indent="-514350" algn="l">
              <a:buFont typeface="+mj-lt"/>
              <a:buAutoNum type="arabicPeriod"/>
            </a:pPr>
            <a:r>
              <a:rPr lang="en-US" sz="3400" dirty="0">
                <a:solidFill>
                  <a:schemeClr val="bg2"/>
                </a:solidFill>
              </a:rPr>
              <a:t>Sell your current offering in a new geographic region</a:t>
            </a:r>
          </a:p>
          <a:p>
            <a:pPr marL="514350" lvl="1" indent="-514350" algn="l">
              <a:buFont typeface="+mj-lt"/>
              <a:buAutoNum type="arabicPeriod"/>
            </a:pPr>
            <a:r>
              <a:rPr lang="en-US" sz="3400" dirty="0">
                <a:solidFill>
                  <a:schemeClr val="bg2"/>
                </a:solidFill>
              </a:rPr>
              <a:t>Sell a modified version of your existing product to existing customers and/or a new type of customer</a:t>
            </a:r>
          </a:p>
          <a:p>
            <a:pPr marL="514350" lvl="1" indent="-514350" algn="l">
              <a:buFont typeface="+mj-lt"/>
              <a:buAutoNum type="arabicPeriod"/>
            </a:pPr>
            <a:r>
              <a:rPr lang="en-US" sz="3400" dirty="0">
                <a:solidFill>
                  <a:schemeClr val="bg2"/>
                </a:solidFill>
              </a:rPr>
              <a:t>… Iteratively more complex Growth Initiatives here…</a:t>
            </a:r>
          </a:p>
          <a:p>
            <a:pPr marL="514350" lvl="1" indent="-514350" algn="l">
              <a:buFont typeface="+mj-lt"/>
              <a:buAutoNum type="arabicPeriod"/>
            </a:pPr>
            <a:r>
              <a:rPr lang="en-US" sz="3400" dirty="0">
                <a:solidFill>
                  <a:schemeClr val="bg2"/>
                </a:solidFill>
              </a:rPr>
              <a:t>Sell a completely new product to a new type of customer</a:t>
            </a:r>
            <a:endParaRPr lang="en-US" sz="3400" dirty="0">
              <a:solidFill>
                <a:schemeClr val="bg2"/>
              </a:solidFill>
              <a:effectLst/>
            </a:endParaRPr>
          </a:p>
          <a:p>
            <a:endParaRPr lang="en-US" dirty="0"/>
          </a:p>
        </p:txBody>
      </p:sp>
    </p:spTree>
    <p:extLst>
      <p:ext uri="{BB962C8B-B14F-4D97-AF65-F5344CB8AC3E}">
        <p14:creationId xmlns:p14="http://schemas.microsoft.com/office/powerpoint/2010/main" val="2662069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sz="3600" dirty="0"/>
              <a:t>Marketing and/or Product Line Manager</a:t>
            </a:r>
          </a:p>
          <a:p>
            <a:pPr marL="514350" lvl="1" indent="-514350" algn="l">
              <a:buFont typeface="+mj-lt"/>
              <a:buAutoNum type="arabicPeriod"/>
            </a:pPr>
            <a:r>
              <a:rPr lang="en-US" sz="3600" dirty="0"/>
              <a:t>Customer Experience</a:t>
            </a:r>
          </a:p>
          <a:p>
            <a:pPr marL="514350" lvl="1" indent="-514350" algn="l">
              <a:buFont typeface="+mj-lt"/>
              <a:buAutoNum type="arabicPeriod"/>
            </a:pPr>
            <a:r>
              <a:rPr lang="en-US" sz="3600" dirty="0"/>
              <a:t>Core Researcher</a:t>
            </a:r>
          </a:p>
          <a:p>
            <a:pPr marL="514350" lvl="1" indent="-514350" algn="l">
              <a:buFont typeface="+mj-lt"/>
              <a:buAutoNum type="arabicPeriod"/>
            </a:pPr>
            <a:r>
              <a:rPr lang="en-US" sz="3600" dirty="0"/>
              <a:t>Systems Operations</a:t>
            </a:r>
          </a:p>
          <a:p>
            <a:pPr marL="514350" lvl="1" indent="-514350" algn="l">
              <a:buFont typeface="+mj-lt"/>
              <a:buAutoNum type="arabicPeriod"/>
            </a:pPr>
            <a:r>
              <a:rPr lang="en-US" sz="3600" dirty="0"/>
              <a:t>SMEs and Task Groups – Support, Training, Documentation</a:t>
            </a:r>
          </a:p>
          <a:p>
            <a:pPr marL="514350" lvl="1" indent="-514350" algn="l">
              <a:buFont typeface="+mj-lt"/>
              <a:buAutoNum type="arabicPeriod"/>
            </a:pPr>
            <a:r>
              <a:rPr lang="en-US" sz="3600" dirty="0">
                <a:solidFill>
                  <a:schemeClr val="bg2"/>
                </a:solidFill>
                <a:effectLst/>
              </a:rPr>
              <a:t>Rinse and Repeat</a:t>
            </a:r>
          </a:p>
          <a:p>
            <a:pPr marL="514350" lvl="1" indent="-514350" algn="l">
              <a:buFont typeface="+mj-lt"/>
              <a:buAutoNum type="arabicPeriod"/>
            </a:pPr>
            <a:endParaRPr lang="en-US" sz="3600" dirty="0">
              <a:solidFill>
                <a:schemeClr val="bg2"/>
              </a:solidFill>
              <a:effectLst/>
            </a:endParaRPr>
          </a:p>
          <a:p>
            <a:pPr marL="0" lvl="1" indent="0" algn="l">
              <a:buFont typeface="+mj-lt"/>
              <a:buNone/>
            </a:pPr>
            <a:r>
              <a:rPr lang="en-US" sz="3600" dirty="0">
                <a:solidFill>
                  <a:schemeClr val="bg2"/>
                </a:solidFill>
                <a:effectLst/>
              </a:rPr>
              <a:t>Be sure to cover “Research and Integrate” as the alternative in this scenario.  There are a lot of good vendors that you are probably already using or you can use as a benchmark – Plesk, cPanel, </a:t>
            </a:r>
            <a:r>
              <a:rPr lang="en-US" sz="3600" dirty="0" err="1">
                <a:solidFill>
                  <a:schemeClr val="bg2"/>
                </a:solidFill>
                <a:effectLst/>
              </a:rPr>
              <a:t>Softaculous</a:t>
            </a:r>
            <a:r>
              <a:rPr lang="en-US" sz="3600" dirty="0">
                <a:solidFill>
                  <a:schemeClr val="bg2"/>
                </a:solidFill>
                <a:effectLst/>
              </a:rPr>
              <a:t>.  Many of them do not have a good sales/marketing team and so you must discover what is good.</a:t>
            </a:r>
            <a:endParaRPr lang="en-US" sz="3400" dirty="0">
              <a:solidFill>
                <a:schemeClr val="bg2"/>
              </a:solidFill>
              <a:effectLst/>
            </a:endParaRPr>
          </a:p>
        </p:txBody>
      </p:sp>
    </p:spTree>
    <p:extLst>
      <p:ext uri="{BB962C8B-B14F-4D97-AF65-F5344CB8AC3E}">
        <p14:creationId xmlns:p14="http://schemas.microsoft.com/office/powerpoint/2010/main" val="4293533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dirty="0"/>
              <a:t>Office of Business Intelligence (or Manual) – replicated databases, APIs</a:t>
            </a:r>
          </a:p>
          <a:p>
            <a:pPr marL="514350" lvl="1" indent="-514350" algn="l">
              <a:buFont typeface="+mj-lt"/>
              <a:buAutoNum type="arabicPeriod"/>
            </a:pPr>
            <a:r>
              <a:rPr lang="en-US" dirty="0"/>
              <a:t>Product Line Manager – must be knowledgeable, should do the first Manual scrape</a:t>
            </a:r>
          </a:p>
          <a:p>
            <a:pPr marL="514350" lvl="1" indent="-514350" algn="l">
              <a:buFont typeface="+mj-lt"/>
              <a:buAutoNum type="arabicPeriod"/>
            </a:pPr>
            <a:r>
              <a:rPr lang="en-US" dirty="0"/>
              <a:t>Customer Experience – discovers steps 1-5 are same, 6-10 are totally different</a:t>
            </a:r>
          </a:p>
          <a:p>
            <a:pPr marL="514350" lvl="1" indent="-514350" algn="l">
              <a:buFont typeface="+mj-lt"/>
              <a:buAutoNum type="arabicPeriod"/>
            </a:pPr>
            <a:r>
              <a:rPr lang="en-US" dirty="0"/>
              <a:t>Core Researcher – improves the product by identifying common endpoints that can be done and marketed</a:t>
            </a:r>
          </a:p>
          <a:p>
            <a:pPr marL="514350" lvl="1" indent="-514350" algn="l">
              <a:buFont typeface="+mj-lt"/>
              <a:buAutoNum type="arabicPeriod"/>
            </a:pPr>
            <a:r>
              <a:rPr lang="en-US" dirty="0"/>
              <a:t>Software Development, Systems Operations, and/or Systems Engineering</a:t>
            </a:r>
          </a:p>
          <a:p>
            <a:pPr marL="514350" lvl="1" indent="-514350" algn="l">
              <a:buFont typeface="+mj-lt"/>
              <a:buAutoNum type="arabicPeriod"/>
            </a:pPr>
            <a:r>
              <a:rPr lang="en-US" dirty="0"/>
              <a:t>Finance and HR</a:t>
            </a:r>
          </a:p>
          <a:p>
            <a:pPr marL="514350" lvl="1" indent="-514350" algn="l">
              <a:buFont typeface="+mj-lt"/>
              <a:buAutoNum type="arabicPeriod"/>
            </a:pPr>
            <a:r>
              <a:rPr lang="en-US" dirty="0"/>
              <a:t>SMEs and Task Groups – Support, Training, Documentation, Quality Assurance</a:t>
            </a:r>
          </a:p>
          <a:p>
            <a:pPr marL="514350" lvl="1" indent="-514350" algn="l">
              <a:buFont typeface="+mj-lt"/>
              <a:buAutoNum type="arabicPeriod"/>
            </a:pPr>
            <a:r>
              <a:rPr lang="en-US" dirty="0"/>
              <a:t>Rinse and Repeat or Escalate if “Big Issues”</a:t>
            </a:r>
            <a:endParaRPr lang="en-US" dirty="0">
              <a:effectLst/>
            </a:endParaRPr>
          </a:p>
        </p:txBody>
      </p:sp>
    </p:spTree>
    <p:extLst>
      <p:ext uri="{BB962C8B-B14F-4D97-AF65-F5344CB8AC3E}">
        <p14:creationId xmlns:p14="http://schemas.microsoft.com/office/powerpoint/2010/main" val="3142800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dirty="0"/>
              <a:t>Completed Previous “Minor” R&amp;D Cycles (Core Researcher) – </a:t>
            </a:r>
            <a:r>
              <a:rPr lang="en-US" dirty="0" err="1"/>
              <a:t>ie</a:t>
            </a:r>
            <a:r>
              <a:rPr lang="en-US" dirty="0"/>
              <a:t>, you have added WP to the order process, you have recommended particular plugins/themes, you have </a:t>
            </a:r>
            <a:r>
              <a:rPr lang="en-US" dirty="0" err="1"/>
              <a:t>autoinstalled</a:t>
            </a:r>
            <a:r>
              <a:rPr lang="en-US" dirty="0"/>
              <a:t> some themes and plugins, you have adjusted the stack to improve performance.  You already know that a big spread of technical knowledge levels exist that choose this – </a:t>
            </a:r>
            <a:r>
              <a:rPr lang="en-US" dirty="0" err="1"/>
              <a:t>ie</a:t>
            </a:r>
            <a:r>
              <a:rPr lang="en-US" dirty="0"/>
              <a:t>, beginners looking for a quick website or blog, professionals who provide webmaster services with WordPress.  It was a very tough decision to take on </a:t>
            </a:r>
            <a:r>
              <a:rPr lang="en-US" dirty="0" err="1"/>
              <a:t>BoldGrid</a:t>
            </a:r>
            <a:r>
              <a:rPr lang="en-US" dirty="0"/>
              <a:t> as a solution.</a:t>
            </a:r>
          </a:p>
          <a:p>
            <a:pPr marL="514350" lvl="1" indent="-514350" algn="l">
              <a:buFont typeface="+mj-lt"/>
              <a:buAutoNum type="arabicPeriod"/>
            </a:pPr>
            <a:r>
              <a:rPr lang="en-US" dirty="0"/>
              <a:t>Sponsor/Product Line Manager and Project Lead/PMO – Macro Customer Journey – quick description of the roll and responsibility, cover the Macro Customer Journeys</a:t>
            </a:r>
          </a:p>
          <a:p>
            <a:pPr marL="514350" lvl="1" indent="-514350" algn="l">
              <a:buFont typeface="+mj-lt"/>
              <a:buAutoNum type="arabicPeriod"/>
            </a:pPr>
            <a:r>
              <a:rPr lang="en-US" dirty="0"/>
              <a:t>Finance and HR</a:t>
            </a:r>
          </a:p>
          <a:p>
            <a:pPr marL="514350" lvl="1" indent="-514350" algn="l">
              <a:buFont typeface="+mj-lt"/>
              <a:buAutoNum type="arabicPeriod"/>
            </a:pPr>
            <a:r>
              <a:rPr lang="en-US" dirty="0"/>
              <a:t>Software Dev “War Room Team/Core Researchers”</a:t>
            </a:r>
          </a:p>
          <a:p>
            <a:pPr marL="514350" lvl="1" indent="-514350" algn="l">
              <a:buFont typeface="+mj-lt"/>
              <a:buAutoNum type="arabicPeriod"/>
            </a:pPr>
            <a:r>
              <a:rPr lang="en-US" dirty="0"/>
              <a:t>Customer Experience, Rinse and Repeat, 5 Person Usability – google 5 person usability testing</a:t>
            </a:r>
          </a:p>
          <a:p>
            <a:pPr marL="514350" lvl="1" indent="-514350" algn="l">
              <a:buFont typeface="+mj-lt"/>
              <a:buAutoNum type="arabicPeriod"/>
            </a:pPr>
            <a:r>
              <a:rPr lang="en-US" dirty="0"/>
              <a:t>Customer Advisory Group/Beta Testers</a:t>
            </a:r>
          </a:p>
          <a:p>
            <a:pPr marL="514350" lvl="1" indent="-514350" algn="l">
              <a:buFont typeface="+mj-lt"/>
              <a:buAutoNum type="arabicPeriod"/>
            </a:pPr>
            <a:r>
              <a:rPr lang="en-US" dirty="0"/>
              <a:t>Office of Business Intelligence – start creating your operating metrics</a:t>
            </a:r>
          </a:p>
          <a:p>
            <a:pPr marL="514350" lvl="1" indent="-514350" algn="l">
              <a:buFont typeface="+mj-lt"/>
              <a:buAutoNum type="arabicPeriod"/>
            </a:pPr>
            <a:r>
              <a:rPr lang="en-US" dirty="0"/>
              <a:t>Marketing/Parity and Advantages</a:t>
            </a:r>
          </a:p>
          <a:p>
            <a:pPr marL="514350" lvl="1" indent="-514350" algn="l">
              <a:buFont typeface="+mj-lt"/>
              <a:buAutoNum type="arabicPeriod"/>
            </a:pPr>
            <a:r>
              <a:rPr lang="en-US" dirty="0"/>
              <a:t>Software Development/Scale Up</a:t>
            </a:r>
          </a:p>
          <a:p>
            <a:pPr marL="514350" lvl="1" indent="-514350" algn="l">
              <a:buFont typeface="+mj-lt"/>
              <a:buAutoNum type="arabicPeriod"/>
            </a:pPr>
            <a:r>
              <a:rPr lang="en-US" dirty="0"/>
              <a:t>SMEs and Task Groups – Support, Training, Documentation, Quality Assurance, Finance</a:t>
            </a:r>
          </a:p>
          <a:p>
            <a:pPr marL="514350" lvl="1" indent="-514350" algn="l">
              <a:buFont typeface="+mj-lt"/>
              <a:buAutoNum type="arabicPeriod"/>
            </a:pPr>
            <a:endParaRPr lang="en-US" dirty="0"/>
          </a:p>
          <a:p>
            <a:pPr marL="0" lvl="1" indent="0" algn="l">
              <a:buFont typeface="+mj-lt"/>
              <a:buNone/>
            </a:pPr>
            <a:r>
              <a:rPr lang="en-US" dirty="0"/>
              <a:t>This is a permanent process when you make a software that must be highly competitive and have new features and functionality quarterly.  As you are considering the type of product you may develop, be aware of the market conditions and competitors cycles.</a:t>
            </a:r>
          </a:p>
        </p:txBody>
      </p:sp>
    </p:spTree>
    <p:extLst>
      <p:ext uri="{BB962C8B-B14F-4D97-AF65-F5344CB8AC3E}">
        <p14:creationId xmlns:p14="http://schemas.microsoft.com/office/powerpoint/2010/main" val="2458397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dirty="0"/>
              <a:t>Who is an advocate of improving this product?</a:t>
            </a:r>
          </a:p>
          <a:p>
            <a:pPr marL="514350" lvl="1" indent="-514350" algn="l">
              <a:buFont typeface="+mj-lt"/>
              <a:buAutoNum type="arabicPeriod"/>
            </a:pPr>
            <a:r>
              <a:rPr lang="en-US" dirty="0"/>
              <a:t>Who has the product and/or technical knowledge to see the next steps to improve this product?</a:t>
            </a:r>
          </a:p>
          <a:p>
            <a:pPr marL="514350" lvl="1" indent="-514350" algn="l">
              <a:buFont typeface="+mj-lt"/>
              <a:buAutoNum type="arabicPeriod"/>
            </a:pPr>
            <a:r>
              <a:rPr lang="en-US" dirty="0"/>
              <a:t>Who is using this product in the improved way already? (this may be a competitors product)</a:t>
            </a:r>
          </a:p>
          <a:p>
            <a:pPr marL="514350" lvl="1" indent="-514350" algn="l">
              <a:buFont typeface="+mj-lt"/>
              <a:buAutoNum type="arabicPeriod"/>
            </a:pPr>
            <a:r>
              <a:rPr lang="en-US" dirty="0"/>
              <a:t>The person won’t have everything, introducing testing methodology is often needed.</a:t>
            </a:r>
          </a:p>
          <a:p>
            <a:endParaRPr lang="en-US" dirty="0"/>
          </a:p>
        </p:txBody>
      </p:sp>
    </p:spTree>
    <p:extLst>
      <p:ext uri="{BB962C8B-B14F-4D97-AF65-F5344CB8AC3E}">
        <p14:creationId xmlns:p14="http://schemas.microsoft.com/office/powerpoint/2010/main" val="12218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1" indent="-514350" algn="l">
              <a:buFont typeface="+mj-lt"/>
              <a:buAutoNum type="arabicPeriod"/>
            </a:pPr>
            <a:r>
              <a:rPr lang="en-US" dirty="0"/>
              <a:t>Development is a BET, Research sets your odds</a:t>
            </a:r>
          </a:p>
          <a:p>
            <a:pPr marL="514350" lvl="1" indent="-514350" algn="l">
              <a:buFont typeface="+mj-lt"/>
              <a:buAutoNum type="arabicPeriod"/>
            </a:pPr>
            <a:r>
              <a:rPr lang="en-US" dirty="0"/>
              <a:t>Functions you must have, even if they are only part time - Business Intelligence, Customer Experience, Core Researcher</a:t>
            </a:r>
          </a:p>
          <a:p>
            <a:pPr marL="514350" lvl="1" indent="-514350" algn="l">
              <a:buFont typeface="+mj-lt"/>
              <a:buAutoNum type="arabicPeriod"/>
            </a:pPr>
            <a:r>
              <a:rPr lang="en-US" dirty="0"/>
              <a:t>Iterative improvements require rhythm</a:t>
            </a:r>
          </a:p>
          <a:p>
            <a:pPr marL="514350" lvl="1" indent="-514350" algn="l">
              <a:buFont typeface="+mj-lt"/>
              <a:buAutoNum type="arabicPeriod"/>
            </a:pPr>
            <a:r>
              <a:rPr lang="en-US" dirty="0"/>
              <a:t>Do NOT start with a whole new product</a:t>
            </a:r>
          </a:p>
          <a:p>
            <a:pPr marL="514350" lvl="1" indent="-514350" algn="l">
              <a:buFont typeface="+mj-lt"/>
              <a:buAutoNum type="arabicPeriod"/>
            </a:pPr>
            <a:r>
              <a:rPr lang="en-US" dirty="0"/>
              <a:t>Do NOT get offended when what you thought would be right turns out to be just confusing for users – process guides your vision</a:t>
            </a:r>
          </a:p>
          <a:p>
            <a:pPr marL="514350" lvl="1" indent="-514350" algn="l">
              <a:buFont typeface="+mj-lt"/>
              <a:buAutoNum type="arabicPeriod"/>
            </a:pPr>
            <a:r>
              <a:rPr lang="en-US" dirty="0"/>
              <a:t>Know the “Customer Journeys” - audits</a:t>
            </a:r>
            <a:endParaRPr lang="en-US" dirty="0">
              <a:effectLst/>
            </a:endParaRPr>
          </a:p>
          <a:p>
            <a:endParaRPr lang="en-US" dirty="0"/>
          </a:p>
        </p:txBody>
      </p:sp>
    </p:spTree>
    <p:extLst>
      <p:ext uri="{BB962C8B-B14F-4D97-AF65-F5344CB8AC3E}">
        <p14:creationId xmlns:p14="http://schemas.microsoft.com/office/powerpoint/2010/main" val="3459404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Beginners – WordPress as a Website Builder</a:t>
            </a:r>
          </a:p>
          <a:p>
            <a:r>
              <a:rPr lang="en-US" dirty="0"/>
              <a:t>For Pros – Repository of integrated Plugins, Themes, and Content that will save you design and maintenance time</a:t>
            </a:r>
          </a:p>
        </p:txBody>
      </p:sp>
    </p:spTree>
    <p:extLst>
      <p:ext uri="{BB962C8B-B14F-4D97-AF65-F5344CB8AC3E}">
        <p14:creationId xmlns:p14="http://schemas.microsoft.com/office/powerpoint/2010/main" val="295503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5" name="Shape 1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05" name="Shape 105"/>
          <p:cNvSpPr>
            <a:spLocks noGrp="1"/>
          </p:cNvSpPr>
          <p:nvPr>
            <p:ph type="title"/>
          </p:nvPr>
        </p:nvSpPr>
        <p:spPr>
          <a:xfrm>
            <a:off x="457200" y="92075"/>
            <a:ext cx="8229600" cy="1508126"/>
          </a:xfrm>
          <a:prstGeom prst="rect">
            <a:avLst/>
          </a:prstGeom>
        </p:spPr>
        <p:txBody>
          <a:bodyPr anchor="t">
            <a:normAutofit/>
          </a:bodyPr>
          <a:lstStyle/>
          <a:p>
            <a:r>
              <a:t>Title Text</a:t>
            </a:r>
          </a:p>
        </p:txBody>
      </p:sp>
      <p:sp>
        <p:nvSpPr>
          <p:cNvPr id="106" name="Shape 106"/>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107"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108"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109" name="Shape 10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16" name="Shape 116"/>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117"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118"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119" name="Shape 1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2" name="Shape 22"/>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23"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24"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25" name="Shape 2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2" name="Shape 32"/>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33"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34"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35" name="Shape 3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2" name="Shape 42"/>
          <p:cNvSpPr>
            <a:spLocks noGrp="1"/>
          </p:cNvSpPr>
          <p:nvPr>
            <p:ph type="title"/>
          </p:nvPr>
        </p:nvSpPr>
        <p:spPr>
          <a:xfrm>
            <a:off x="457200" y="92075"/>
            <a:ext cx="8229600" cy="1508126"/>
          </a:xfrm>
          <a:prstGeom prst="rect">
            <a:avLst/>
          </a:prstGeom>
        </p:spPr>
        <p:txBody>
          <a:bodyPr anchor="t">
            <a:normAutofit/>
          </a:bodyPr>
          <a:lstStyle/>
          <a:p>
            <a:r>
              <a:t>Title Text</a:t>
            </a:r>
          </a:p>
        </p:txBody>
      </p:sp>
      <p:sp>
        <p:nvSpPr>
          <p:cNvPr id="43" name="Shape 43"/>
          <p:cNvSpPr>
            <a:spLocks noGrp="1"/>
          </p:cNvSpPr>
          <p:nvPr>
            <p:ph type="body" sz="half" idx="1"/>
          </p:nvPr>
        </p:nvSpPr>
        <p:spPr>
          <a:xfrm>
            <a:off x="457200" y="1600200"/>
            <a:ext cx="4038600" cy="5257800"/>
          </a:xfrm>
          <a:prstGeom prst="rect">
            <a:avLst/>
          </a:prstGeom>
        </p:spPr>
        <p:txBody>
          <a:bodyPr>
            <a:normAutofit/>
          </a:bodyPr>
          <a:lstStyle>
            <a:lvl1pPr marL="342900" indent="-342900" algn="l">
              <a:spcBef>
                <a:spcPts val="600"/>
              </a:spcBef>
              <a:buSzPct val="100000"/>
              <a:buFont typeface="Arial"/>
              <a:buChar char="•"/>
              <a:defRPr sz="2800">
                <a:solidFill>
                  <a:srgbClr val="000000"/>
                </a:solidFill>
              </a:defRPr>
            </a:lvl1pPr>
            <a:lvl2pPr marL="790575" indent="-333375" algn="l">
              <a:spcBef>
                <a:spcPts val="600"/>
              </a:spcBef>
              <a:buSzPct val="100000"/>
              <a:buFont typeface="Arial"/>
              <a:buChar char="–"/>
              <a:defRPr sz="2800">
                <a:solidFill>
                  <a:srgbClr val="000000"/>
                </a:solidFill>
              </a:defRPr>
            </a:lvl2pPr>
            <a:lvl3pPr marL="1234438" indent="-320038" algn="l">
              <a:spcBef>
                <a:spcPts val="600"/>
              </a:spcBef>
              <a:buSzPct val="100000"/>
              <a:buFont typeface="Arial"/>
              <a:buChar char="•"/>
              <a:defRPr sz="2800">
                <a:solidFill>
                  <a:srgbClr val="000000"/>
                </a:solidFill>
              </a:defRPr>
            </a:lvl3pPr>
            <a:lvl4pPr marL="1727200" indent="-355600" algn="l">
              <a:spcBef>
                <a:spcPts val="600"/>
              </a:spcBef>
              <a:buSzPct val="100000"/>
              <a:buFont typeface="Arial"/>
              <a:buChar char="–"/>
              <a:defRPr sz="2800">
                <a:solidFill>
                  <a:srgbClr val="000000"/>
                </a:solidFill>
              </a:defRPr>
            </a:lvl4pPr>
            <a:lvl5pPr marL="2184400" indent="-355600" algn="l">
              <a:spcBef>
                <a:spcPts val="600"/>
              </a:spcBef>
              <a:buSzPct val="100000"/>
              <a:buFont typeface="Arial"/>
              <a:buChar char="»"/>
              <a:defRPr sz="28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4" name="Shape 44"/>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45"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46"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47" name="Shape 4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4" name="Shape 54"/>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55"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56"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57" name="Shape 5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4" name="Shape 64"/>
          <p:cNvSpPr>
            <a:spLocks noGrp="1"/>
          </p:cNvSpPr>
          <p:nvPr>
            <p:ph type="title"/>
          </p:nvPr>
        </p:nvSpPr>
        <p:spPr>
          <a:xfrm>
            <a:off x="457200" y="0"/>
            <a:ext cx="8229600" cy="1692277"/>
          </a:xfrm>
          <a:prstGeom prst="rect">
            <a:avLst/>
          </a:prstGeom>
        </p:spPr>
        <p:txBody>
          <a:bodyPr anchor="t">
            <a:normAutofit/>
          </a:bodyPr>
          <a:lstStyle/>
          <a:p>
            <a:r>
              <a:t>Title Text</a:t>
            </a:r>
          </a:p>
        </p:txBody>
      </p:sp>
      <p:sp>
        <p:nvSpPr>
          <p:cNvPr id="65" name="Shape 65"/>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66"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67"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75" name="Shape 75"/>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76"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77"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78" name="Shape 7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85" name="Shape 85"/>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86"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87"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88" name="Shape 8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95" name="Shape 95"/>
          <p:cNvSpPr/>
          <p:nvPr/>
        </p:nvSpPr>
        <p:spPr>
          <a:xfrm>
            <a:off x="4399507" y="6314850"/>
            <a:ext cx="2695092" cy="3708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defRPr sz="800" spc="79">
                <a:solidFill>
                  <a:srgbClr val="2143AB"/>
                </a:solidFill>
                <a:latin typeface="Open Sans"/>
                <a:ea typeface="Open Sans"/>
                <a:cs typeface="Open Sans"/>
                <a:sym typeface="Open Sans"/>
              </a:defRPr>
            </a:pPr>
            <a:r>
              <a:t>THE GLOBAL EVENT FOR THE CLOUD AND </a:t>
            </a:r>
          </a:p>
          <a:p>
            <a:pPr algn="ctr">
              <a:defRPr sz="800" spc="79">
                <a:solidFill>
                  <a:srgbClr val="2143AB"/>
                </a:solidFill>
                <a:latin typeface="Open Sans"/>
                <a:ea typeface="Open Sans"/>
                <a:cs typeface="Open Sans"/>
                <a:sym typeface="Open Sans"/>
              </a:defRPr>
            </a:pPr>
            <a:r>
              <a:t>SERVICE PROVIDER ECOSYSTEM</a:t>
            </a:r>
          </a:p>
        </p:txBody>
      </p:sp>
      <p:pic>
        <p:nvPicPr>
          <p:cNvPr id="96" name="HostingCon2017-color.pdf"/>
          <p:cNvPicPr>
            <a:picLocks noChangeAspect="1"/>
          </p:cNvPicPr>
          <p:nvPr/>
        </p:nvPicPr>
        <p:blipFill>
          <a:blip r:embed="rId2">
            <a:extLst/>
          </a:blip>
          <a:stretch>
            <a:fillRect/>
          </a:stretch>
        </p:blipFill>
        <p:spPr>
          <a:xfrm>
            <a:off x="4503054" y="5875191"/>
            <a:ext cx="2487998" cy="385348"/>
          </a:xfrm>
          <a:prstGeom prst="rect">
            <a:avLst/>
          </a:prstGeom>
          <a:ln w="12700">
            <a:miter lim="400000"/>
          </a:ln>
        </p:spPr>
      </p:pic>
      <p:pic>
        <p:nvPicPr>
          <p:cNvPr id="97" name="orange pattern 498687213 REV3 RGB.pdf"/>
          <p:cNvPicPr>
            <a:picLocks noChangeAspect="1"/>
          </p:cNvPicPr>
          <p:nvPr/>
        </p:nvPicPr>
        <p:blipFill>
          <a:blip r:embed="rId3">
            <a:extLst/>
          </a:blip>
          <a:srcRect r="1847" b="28278"/>
          <a:stretch>
            <a:fillRect/>
          </a:stretch>
        </p:blipFill>
        <p:spPr>
          <a:xfrm>
            <a:off x="6456983" y="4597154"/>
            <a:ext cx="2699221" cy="2270793"/>
          </a:xfrm>
          <a:prstGeom prst="rect">
            <a:avLst/>
          </a:prstGeom>
          <a:ln w="12700">
            <a:miter lim="400000"/>
          </a:ln>
        </p:spPr>
      </p:pic>
      <p:sp>
        <p:nvSpPr>
          <p:cNvPr id="98" name="Shape 9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orange pattern 498687213 REV RGB.pdf"/>
          <p:cNvPicPr>
            <a:picLocks noChangeAspect="1"/>
          </p:cNvPicPr>
          <p:nvPr/>
        </p:nvPicPr>
        <p:blipFill>
          <a:blip r:embed="rId13">
            <a:extLst/>
          </a:blip>
          <a:srcRect r="22533"/>
          <a:stretch>
            <a:fillRect/>
          </a:stretch>
        </p:blipFill>
        <p:spPr>
          <a:xfrm>
            <a:off x="3243203" y="-14877"/>
            <a:ext cx="5909817" cy="6887754"/>
          </a:xfrm>
          <a:prstGeom prst="rect">
            <a:avLst/>
          </a:prstGeom>
          <a:ln w="12700">
            <a:miter lim="400000"/>
          </a:ln>
        </p:spPr>
      </p:pic>
      <p:sp>
        <p:nvSpPr>
          <p:cNvPr id="3" name="Shape 3"/>
          <p:cNvSpPr/>
          <p:nvPr/>
        </p:nvSpPr>
        <p:spPr>
          <a:xfrm>
            <a:off x="-28865" y="-19340"/>
            <a:ext cx="9201730" cy="1821087"/>
          </a:xfrm>
          <a:prstGeom prst="rect">
            <a:avLst/>
          </a:prstGeom>
          <a:solidFill>
            <a:srgbClr val="EC9F2E"/>
          </a:solidFill>
          <a:ln w="12700">
            <a:miter lim="400000"/>
          </a:ln>
        </p:spPr>
        <p:txBody>
          <a:bodyPr lIns="45718" tIns="45718" rIns="45718" bIns="45718" anchor="ctr"/>
          <a:lstStyle/>
          <a:p>
            <a:pPr defTabSz="914400">
              <a:defRPr>
                <a:latin typeface="Calibri"/>
                <a:ea typeface="Calibri"/>
                <a:cs typeface="Calibri"/>
                <a:sym typeface="Calibri"/>
              </a:defRPr>
            </a:pPr>
            <a:endParaRPr/>
          </a:p>
        </p:txBody>
      </p:sp>
      <p:pic>
        <p:nvPicPr>
          <p:cNvPr id="4" name="orange pattern 498687213 REV RGB.pdf"/>
          <p:cNvPicPr>
            <a:picLocks noChangeAspect="1"/>
          </p:cNvPicPr>
          <p:nvPr/>
        </p:nvPicPr>
        <p:blipFill>
          <a:blip r:embed="rId13">
            <a:alphaModFix amt="14909"/>
            <a:extLst/>
          </a:blip>
          <a:srcRect r="22650" b="73542"/>
          <a:stretch>
            <a:fillRect/>
          </a:stretch>
        </p:blipFill>
        <p:spPr>
          <a:xfrm>
            <a:off x="3259415" y="-12105"/>
            <a:ext cx="5896097" cy="1820863"/>
          </a:xfrm>
          <a:prstGeom prst="rect">
            <a:avLst/>
          </a:prstGeom>
          <a:ln w="12700">
            <a:miter lim="400000"/>
          </a:ln>
        </p:spPr>
      </p:pic>
      <p:pic>
        <p:nvPicPr>
          <p:cNvPr id="5" name="HostingCon2017 white.pdf"/>
          <p:cNvPicPr>
            <a:picLocks noChangeAspect="1"/>
          </p:cNvPicPr>
          <p:nvPr/>
        </p:nvPicPr>
        <p:blipFill>
          <a:blip r:embed="rId14">
            <a:extLst/>
          </a:blip>
          <a:stretch>
            <a:fillRect/>
          </a:stretch>
        </p:blipFill>
        <p:spPr>
          <a:xfrm>
            <a:off x="913884" y="869596"/>
            <a:ext cx="3679469" cy="570846"/>
          </a:xfrm>
          <a:prstGeom prst="rect">
            <a:avLst/>
          </a:prstGeom>
          <a:ln w="12700">
            <a:miter lim="400000"/>
          </a:ln>
        </p:spPr>
      </p:pic>
      <p:sp>
        <p:nvSpPr>
          <p:cNvPr id="6" name="Shape 6"/>
          <p:cNvSpPr>
            <a:spLocks noGrp="1"/>
          </p:cNvSpPr>
          <p:nvPr>
            <p:ph type="title"/>
          </p:nvPr>
        </p:nvSpPr>
        <p:spPr>
          <a:xfrm>
            <a:off x="457200" y="92074"/>
            <a:ext cx="8229600" cy="150812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r>
              <a:t>Title Text</a:t>
            </a:r>
          </a:p>
        </p:txBody>
      </p:sp>
      <p:sp>
        <p:nvSpPr>
          <p:cNvPr id="7" name="Shape 7"/>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8" name="Shape 8"/>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1pPr>
      <a:lvl2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2pPr>
      <a:lvl3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3pPr>
      <a:lvl4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4pPr>
      <a:lvl5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5pPr>
      <a:lvl6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6pPr>
      <a:lvl7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7pPr>
      <a:lvl8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8pPr>
      <a:lvl9pPr marL="0" marR="0" indent="0" algn="ctr" defTabSz="457200" rtl="0" latinLnBrk="0">
        <a:lnSpc>
          <a:spcPct val="100000"/>
        </a:lnSpc>
        <a:spcBef>
          <a:spcPts val="0"/>
        </a:spcBef>
        <a:spcAft>
          <a:spcPts val="0"/>
        </a:spcAft>
        <a:buClrTx/>
        <a:buSzTx/>
        <a:buFontTx/>
        <a:buNone/>
        <a:tabLst/>
        <a:defRPr sz="4400" b="1" i="0" u="none" strike="noStrike" cap="none" spc="0" baseline="0">
          <a:ln>
            <a:noFill/>
          </a:ln>
          <a:solidFill>
            <a:srgbClr val="000000"/>
          </a:solidFill>
          <a:uFillTx/>
          <a:latin typeface="Franklin Gothic Medium"/>
          <a:ea typeface="Franklin Gothic Medium"/>
          <a:cs typeface="Franklin Gothic Medium"/>
          <a:sym typeface="Franklin Gothic Medium"/>
        </a:defRPr>
      </a:lvl9pPr>
    </p:titleStyle>
    <p:bodyStyle>
      <a:lvl1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1pPr>
      <a:lvl2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2pPr>
      <a:lvl3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3pPr>
      <a:lvl4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4pPr>
      <a:lvl5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5pPr>
      <a:lvl6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6pPr>
      <a:lvl7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7pPr>
      <a:lvl8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8pPr>
      <a:lvl9pPr marL="0" marR="0" indent="0" algn="ctr" defTabSz="4572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Franklin Gothic Book"/>
          <a:ea typeface="Franklin Gothic Book"/>
          <a:cs typeface="Franklin Gothic Book"/>
          <a:sym typeface="Franklin Gothic Book"/>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oldgrid.com/category/new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HostingConApp2-blank.png"/>
          <p:cNvPicPr>
            <a:picLocks noChangeAspect="1"/>
          </p:cNvPicPr>
          <p:nvPr/>
        </p:nvPicPr>
        <p:blipFill>
          <a:blip r:embed="rId3">
            <a:extLst/>
          </a:blip>
          <a:stretch>
            <a:fillRect/>
          </a:stretch>
        </p:blipFill>
        <p:spPr>
          <a:xfrm>
            <a:off x="7481641" y="3819063"/>
            <a:ext cx="1356813" cy="2717974"/>
          </a:xfrm>
          <a:prstGeom prst="rect">
            <a:avLst/>
          </a:prstGeom>
          <a:ln w="12700">
            <a:miter lim="400000"/>
          </a:ln>
        </p:spPr>
      </p:pic>
      <p:sp>
        <p:nvSpPr>
          <p:cNvPr id="129" name="Shape 129"/>
          <p:cNvSpPr/>
          <p:nvPr/>
        </p:nvSpPr>
        <p:spPr>
          <a:xfrm>
            <a:off x="7625057" y="4648462"/>
            <a:ext cx="1069982" cy="11836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algn="ctr">
              <a:lnSpc>
                <a:spcPct val="80000"/>
              </a:lnSpc>
              <a:defRPr sz="1400" b="1" spc="-28">
                <a:solidFill>
                  <a:srgbClr val="FFFFFF"/>
                </a:solidFill>
              </a:defRPr>
            </a:pPr>
            <a:r>
              <a:t>Download </a:t>
            </a:r>
          </a:p>
          <a:p>
            <a:pPr algn="ctr">
              <a:lnSpc>
                <a:spcPct val="80000"/>
              </a:lnSpc>
              <a:defRPr sz="1400" b="1" spc="-28">
                <a:solidFill>
                  <a:srgbClr val="FFFFFF"/>
                </a:solidFill>
              </a:defRPr>
            </a:pPr>
            <a:r>
              <a:t>the App and </a:t>
            </a:r>
          </a:p>
          <a:p>
            <a:pPr algn="ctr">
              <a:lnSpc>
                <a:spcPct val="80000"/>
              </a:lnSpc>
              <a:defRPr sz="1400" b="1" spc="-28">
                <a:solidFill>
                  <a:srgbClr val="FFFFFF"/>
                </a:solidFill>
              </a:defRPr>
            </a:pPr>
            <a:r>
              <a:t>rate this </a:t>
            </a:r>
          </a:p>
          <a:p>
            <a:pPr algn="ctr">
              <a:lnSpc>
                <a:spcPct val="80000"/>
              </a:lnSpc>
              <a:defRPr sz="1400" b="1" spc="-28">
                <a:solidFill>
                  <a:srgbClr val="FFFFFF"/>
                </a:solidFill>
              </a:defRPr>
            </a:pPr>
            <a:r>
              <a:t>session.</a:t>
            </a:r>
          </a:p>
          <a:p>
            <a:pPr algn="ctr">
              <a:lnSpc>
                <a:spcPct val="80000"/>
              </a:lnSpc>
              <a:defRPr sz="800" b="1" spc="-16">
                <a:solidFill>
                  <a:srgbClr val="FFFFFF"/>
                </a:solidFill>
              </a:defRPr>
            </a:pPr>
            <a:endParaRPr/>
          </a:p>
          <a:p>
            <a:pPr algn="ctr">
              <a:lnSpc>
                <a:spcPct val="80000"/>
              </a:lnSpc>
              <a:defRPr sz="800" b="1" spc="-16">
                <a:solidFill>
                  <a:srgbClr val="FFFFFF"/>
                </a:solidFill>
              </a:defRPr>
            </a:pPr>
            <a:r>
              <a:t>app.hostingcon.com</a:t>
            </a:r>
          </a:p>
        </p:txBody>
      </p:sp>
      <p:sp>
        <p:nvSpPr>
          <p:cNvPr id="130" name="Shape 130"/>
          <p:cNvSpPr/>
          <p:nvPr/>
        </p:nvSpPr>
        <p:spPr>
          <a:xfrm>
            <a:off x="795130" y="2029017"/>
            <a:ext cx="7296135" cy="204532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fontScale="62500" lnSpcReduction="20000"/>
          </a:bodyPr>
          <a:lstStyle>
            <a:lvl1pPr defTabSz="914400">
              <a:lnSpc>
                <a:spcPct val="80000"/>
              </a:lnSpc>
              <a:defRPr sz="6400" spc="-64">
                <a:solidFill>
                  <a:srgbClr val="2A498C"/>
                </a:solidFill>
              </a:defRPr>
            </a:lvl1pPr>
          </a:lstStyle>
          <a:p>
            <a:pPr>
              <a:lnSpc>
                <a:spcPct val="100000"/>
              </a:lnSpc>
            </a:pPr>
            <a:r>
              <a:rPr lang="en-US" dirty="0"/>
              <a:t>Grow by 20% a Year:</a:t>
            </a:r>
          </a:p>
          <a:p>
            <a:pPr>
              <a:lnSpc>
                <a:spcPct val="100000"/>
              </a:lnSpc>
            </a:pPr>
            <a:r>
              <a:rPr lang="en-US" dirty="0"/>
              <a:t>A Practical Guide to Why Research and Development Matters</a:t>
            </a:r>
            <a:endParaRPr dirty="0"/>
          </a:p>
        </p:txBody>
      </p:sp>
      <p:sp>
        <p:nvSpPr>
          <p:cNvPr id="131" name="Shape 131"/>
          <p:cNvSpPr/>
          <p:nvPr/>
        </p:nvSpPr>
        <p:spPr>
          <a:xfrm>
            <a:off x="795130" y="4343400"/>
            <a:ext cx="6790020" cy="134105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lvl1pPr defTabSz="914400">
              <a:lnSpc>
                <a:spcPct val="90000"/>
              </a:lnSpc>
              <a:spcBef>
                <a:spcPts val="900"/>
              </a:spcBef>
              <a:defRPr sz="2400" spc="-24">
                <a:solidFill>
                  <a:srgbClr val="88898C"/>
                </a:solidFill>
              </a:defRPr>
            </a:lvl1pPr>
          </a:lstStyle>
          <a:p>
            <a:r>
              <a:rPr lang="en-US" dirty="0"/>
              <a:t>Todd Robinson – CEO/President, </a:t>
            </a:r>
            <a:r>
              <a:rPr lang="en-US" dirty="0" err="1"/>
              <a:t>BoldGrid</a:t>
            </a:r>
            <a:endParaRPr lang="en-US" dirty="0"/>
          </a:p>
          <a:p>
            <a:endParaRPr 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900" y="5178050"/>
            <a:ext cx="3615485" cy="153771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33400" y="2209800"/>
            <a:ext cx="8229600" cy="2133600"/>
          </a:xfrm>
          <a:prstGeom prst="rect">
            <a:avLst/>
          </a:prstGeom>
        </p:spPr>
        <p:txBody>
          <a:bodyPr anchor="t">
            <a:normAutofit fontScale="90000"/>
          </a:bodyPr>
          <a:lstStyle>
            <a:lvl1pPr>
              <a:defRPr b="0">
                <a:solidFill>
                  <a:srgbClr val="2A498C"/>
                </a:solidFill>
                <a:latin typeface="+mj-lt"/>
                <a:ea typeface="+mj-ea"/>
                <a:cs typeface="+mj-cs"/>
                <a:sym typeface="Helvetica"/>
              </a:defRPr>
            </a:lvl1pPr>
          </a:lstStyle>
          <a:p>
            <a:r>
              <a:rPr lang="en-US" sz="3000" dirty="0"/>
              <a:t>Sell a Modified Version of your Existing Product to Existing Customers and/or a New Type of Customer</a:t>
            </a:r>
            <a:br>
              <a:rPr lang="en-US" sz="3200" dirty="0"/>
            </a:br>
            <a:r>
              <a:rPr lang="en-US" sz="3200" dirty="0"/>
              <a:t>(aka Taking a Bigger Bet)</a:t>
            </a:r>
            <a:br>
              <a:rPr lang="en-US" sz="3200" dirty="0"/>
            </a:br>
            <a:br>
              <a:rPr lang="en-US" sz="3200" dirty="0"/>
            </a:br>
            <a:r>
              <a:rPr lang="en-US" sz="3200" dirty="0"/>
              <a:t>Example: WordPress Hello World, Round 2</a:t>
            </a:r>
            <a:endParaRPr lang="en-US" sz="3200" dirty="0">
              <a:effectLst/>
            </a:endParaRPr>
          </a:p>
        </p:txBody>
      </p:sp>
    </p:spTree>
    <p:extLst>
      <p:ext uri="{BB962C8B-B14F-4D97-AF65-F5344CB8AC3E}">
        <p14:creationId xmlns:p14="http://schemas.microsoft.com/office/powerpoint/2010/main" val="313324228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Autofit/>
          </a:bodyPr>
          <a:lstStyle>
            <a:lvl1pPr>
              <a:defRPr b="0">
                <a:solidFill>
                  <a:srgbClr val="2A498C"/>
                </a:solidFill>
                <a:latin typeface="+mj-lt"/>
                <a:ea typeface="+mj-ea"/>
                <a:cs typeface="+mj-cs"/>
                <a:sym typeface="Helvetica"/>
              </a:defRPr>
            </a:lvl1pPr>
          </a:lstStyle>
          <a:p>
            <a:r>
              <a:rPr lang="en-US" sz="2400" dirty="0"/>
              <a:t>Sell a Modified Version of your Existing Product to Existing Customers and/or a New Type of Customer</a:t>
            </a:r>
            <a:br>
              <a:rPr lang="en-US" sz="2400" dirty="0"/>
            </a:br>
            <a:r>
              <a:rPr lang="en-US" sz="2400" dirty="0"/>
              <a:t>(aka Taking a Bigger Bet)</a:t>
            </a:r>
            <a:endParaRPr lang="en-US" sz="2400" dirty="0">
              <a:effectLst/>
            </a:endParaRPr>
          </a:p>
        </p:txBody>
      </p:sp>
      <p:sp>
        <p:nvSpPr>
          <p:cNvPr id="134" name="Shape 134"/>
          <p:cNvSpPr>
            <a:spLocks noGrp="1"/>
          </p:cNvSpPr>
          <p:nvPr>
            <p:ph type="body" idx="4294967295"/>
          </p:nvPr>
        </p:nvSpPr>
        <p:spPr>
          <a:xfrm>
            <a:off x="457200" y="1600200"/>
            <a:ext cx="8229600" cy="4267203"/>
          </a:xfrm>
          <a:prstGeom prst="rect">
            <a:avLst/>
          </a:prstGeom>
        </p:spPr>
        <p:txBody>
          <a:bodyPr>
            <a:normAutofit fontScale="70000" lnSpcReduction="20000"/>
          </a:bodyPr>
          <a:lstStyle/>
          <a:p>
            <a:pPr marL="514350" lvl="1" indent="-514350" algn="l">
              <a:buFont typeface="+mj-lt"/>
              <a:buAutoNum type="arabicPeriod"/>
            </a:pPr>
            <a:r>
              <a:rPr lang="en-US" dirty="0"/>
              <a:t>Completed Previous “Minor” R&amp;D Cycles (Core Researcher)</a:t>
            </a:r>
          </a:p>
          <a:p>
            <a:pPr marL="514350" lvl="1" indent="-514350" algn="l">
              <a:buFont typeface="+mj-lt"/>
              <a:buAutoNum type="arabicPeriod"/>
            </a:pPr>
            <a:r>
              <a:rPr lang="en-US" dirty="0"/>
              <a:t>Sponsor/Product Line Manager and Project Lead/PMO – Macro Customer Journey</a:t>
            </a:r>
          </a:p>
          <a:p>
            <a:pPr marL="514350" lvl="1" indent="-514350" algn="l">
              <a:buFont typeface="+mj-lt"/>
              <a:buAutoNum type="arabicPeriod"/>
            </a:pPr>
            <a:r>
              <a:rPr lang="en-US" dirty="0"/>
              <a:t>Finance and HR</a:t>
            </a:r>
          </a:p>
          <a:p>
            <a:pPr marL="514350" lvl="1" indent="-514350" algn="l">
              <a:buFont typeface="+mj-lt"/>
              <a:buAutoNum type="arabicPeriod"/>
            </a:pPr>
            <a:r>
              <a:rPr lang="en-US" dirty="0"/>
              <a:t>Software Dev “War Room Team/Core Researchers”</a:t>
            </a:r>
          </a:p>
          <a:p>
            <a:pPr marL="514350" lvl="1" indent="-514350" algn="l">
              <a:buFont typeface="+mj-lt"/>
              <a:buAutoNum type="arabicPeriod"/>
            </a:pPr>
            <a:r>
              <a:rPr lang="en-US" dirty="0"/>
              <a:t>Customer Experience, Rinse and Repeat, 5 Person Usability</a:t>
            </a:r>
          </a:p>
          <a:p>
            <a:pPr marL="514350" lvl="1" indent="-514350" algn="l">
              <a:buFont typeface="+mj-lt"/>
              <a:buAutoNum type="arabicPeriod"/>
            </a:pPr>
            <a:r>
              <a:rPr lang="en-US" dirty="0"/>
              <a:t>Customer Advisory Group/Beta Testers</a:t>
            </a:r>
          </a:p>
          <a:p>
            <a:pPr marL="514350" lvl="1" indent="-514350" algn="l">
              <a:buFont typeface="+mj-lt"/>
              <a:buAutoNum type="arabicPeriod"/>
            </a:pPr>
            <a:r>
              <a:rPr lang="en-US" dirty="0"/>
              <a:t>Office of Business Intelligence</a:t>
            </a:r>
          </a:p>
          <a:p>
            <a:pPr marL="514350" lvl="1" indent="-514350" algn="l">
              <a:buFont typeface="+mj-lt"/>
              <a:buAutoNum type="arabicPeriod"/>
            </a:pPr>
            <a:r>
              <a:rPr lang="en-US" dirty="0"/>
              <a:t>Marketing/Parity and Advantages</a:t>
            </a:r>
          </a:p>
          <a:p>
            <a:pPr marL="514350" lvl="1" indent="-514350" algn="l">
              <a:buFont typeface="+mj-lt"/>
              <a:buAutoNum type="arabicPeriod"/>
            </a:pPr>
            <a:r>
              <a:rPr lang="en-US" dirty="0"/>
              <a:t>Software Development/Scale Up</a:t>
            </a:r>
          </a:p>
          <a:p>
            <a:pPr marL="514350" lvl="1" indent="-514350" algn="l">
              <a:buFont typeface="+mj-lt"/>
              <a:buAutoNum type="arabicPeriod"/>
            </a:pPr>
            <a:r>
              <a:rPr lang="en-US" dirty="0"/>
              <a:t>SMEs and Task Groups – Support, Training, Documentation, Quality Assurance, Finance</a:t>
            </a:r>
          </a:p>
        </p:txBody>
      </p:sp>
    </p:spTree>
    <p:extLst>
      <p:ext uri="{BB962C8B-B14F-4D97-AF65-F5344CB8AC3E}">
        <p14:creationId xmlns:p14="http://schemas.microsoft.com/office/powerpoint/2010/main" val="195636281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33400" y="2590800"/>
            <a:ext cx="8229600" cy="2133600"/>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000" dirty="0"/>
              <a:t>Who is the “Core Researcher” and how do I find him or her?</a:t>
            </a:r>
            <a:br>
              <a:rPr lang="en-US" sz="3000" dirty="0"/>
            </a:br>
            <a:r>
              <a:rPr lang="en-US" sz="3000" dirty="0"/>
              <a:t>(aka The Hidden and Critical Gem)</a:t>
            </a:r>
            <a:endParaRPr lang="en-US" sz="3200" dirty="0">
              <a:effectLst/>
            </a:endParaRPr>
          </a:p>
        </p:txBody>
      </p:sp>
    </p:spTree>
    <p:extLst>
      <p:ext uri="{BB962C8B-B14F-4D97-AF65-F5344CB8AC3E}">
        <p14:creationId xmlns:p14="http://schemas.microsoft.com/office/powerpoint/2010/main" val="1317042341"/>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Autofit/>
          </a:bodyPr>
          <a:lstStyle>
            <a:lvl1pPr>
              <a:defRPr b="0">
                <a:solidFill>
                  <a:srgbClr val="2A498C"/>
                </a:solidFill>
                <a:latin typeface="+mj-lt"/>
                <a:ea typeface="+mj-ea"/>
                <a:cs typeface="+mj-cs"/>
                <a:sym typeface="Helvetica"/>
              </a:defRPr>
            </a:lvl1pPr>
          </a:lstStyle>
          <a:p>
            <a:r>
              <a:rPr lang="en-US" sz="2400" dirty="0"/>
              <a:t>Who is the “Core Researcher” and how do I find him or her?</a:t>
            </a:r>
            <a:br>
              <a:rPr lang="en-US" sz="2400" dirty="0"/>
            </a:br>
            <a:r>
              <a:rPr lang="en-US" sz="2400" dirty="0"/>
              <a:t>(aka The Hidden and Critical Gem)</a:t>
            </a:r>
            <a:endParaRPr lang="en-US" sz="2400" dirty="0">
              <a:effectLst/>
            </a:endParaRPr>
          </a:p>
        </p:txBody>
      </p:sp>
      <p:sp>
        <p:nvSpPr>
          <p:cNvPr id="134" name="Shape 134"/>
          <p:cNvSpPr>
            <a:spLocks noGrp="1"/>
          </p:cNvSpPr>
          <p:nvPr>
            <p:ph type="body" idx="4294967295"/>
          </p:nvPr>
        </p:nvSpPr>
        <p:spPr>
          <a:xfrm>
            <a:off x="457200" y="1600200"/>
            <a:ext cx="8229600" cy="4267203"/>
          </a:xfrm>
          <a:prstGeom prst="rect">
            <a:avLst/>
          </a:prstGeom>
        </p:spPr>
        <p:txBody>
          <a:bodyPr>
            <a:normAutofit fontScale="92500"/>
          </a:bodyPr>
          <a:lstStyle/>
          <a:p>
            <a:pPr marL="514350" lvl="1" indent="-514350" algn="l">
              <a:buFont typeface="+mj-lt"/>
              <a:buAutoNum type="arabicPeriod"/>
            </a:pPr>
            <a:r>
              <a:rPr lang="en-US" dirty="0"/>
              <a:t>Who is an advocate of improving this product?</a:t>
            </a:r>
          </a:p>
          <a:p>
            <a:pPr marL="514350" lvl="1" indent="-514350" algn="l">
              <a:buFont typeface="+mj-lt"/>
              <a:buAutoNum type="arabicPeriod"/>
            </a:pPr>
            <a:r>
              <a:rPr lang="en-US" dirty="0"/>
              <a:t>Who has the product and/or technical knowledge to see the next steps to improve this product?</a:t>
            </a:r>
          </a:p>
          <a:p>
            <a:pPr marL="514350" lvl="1" indent="-514350" algn="l">
              <a:buFont typeface="+mj-lt"/>
              <a:buAutoNum type="arabicPeriod"/>
            </a:pPr>
            <a:r>
              <a:rPr lang="en-US" dirty="0"/>
              <a:t>Who is using this product in the improved way already? (this may be a competitors product)</a:t>
            </a:r>
          </a:p>
          <a:p>
            <a:pPr marL="514350" lvl="1" indent="-514350" algn="l">
              <a:buFont typeface="+mj-lt"/>
              <a:buAutoNum type="arabicPeriod"/>
            </a:pPr>
            <a:r>
              <a:rPr lang="en-US" dirty="0"/>
              <a:t>The person won’t have everything, introducing testing methodology is often needed.</a:t>
            </a:r>
          </a:p>
        </p:txBody>
      </p:sp>
    </p:spTree>
    <p:extLst>
      <p:ext uri="{BB962C8B-B14F-4D97-AF65-F5344CB8AC3E}">
        <p14:creationId xmlns:p14="http://schemas.microsoft.com/office/powerpoint/2010/main" val="236932127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33400" y="2590800"/>
            <a:ext cx="8229600" cy="2133600"/>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000" dirty="0"/>
              <a:t>Tips for Leadership</a:t>
            </a:r>
            <a:endParaRPr lang="en-US" sz="3200" dirty="0">
              <a:effectLst/>
            </a:endParaRPr>
          </a:p>
        </p:txBody>
      </p:sp>
    </p:spTree>
    <p:extLst>
      <p:ext uri="{BB962C8B-B14F-4D97-AF65-F5344CB8AC3E}">
        <p14:creationId xmlns:p14="http://schemas.microsoft.com/office/powerpoint/2010/main" val="4244813513"/>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dirty="0"/>
              <a:t>Tips for Leadership</a:t>
            </a:r>
            <a:endParaRPr lang="en-US" dirty="0">
              <a:effectLst/>
            </a:endParaRPr>
          </a:p>
        </p:txBody>
      </p:sp>
      <p:sp>
        <p:nvSpPr>
          <p:cNvPr id="134" name="Shape 134"/>
          <p:cNvSpPr>
            <a:spLocks noGrp="1"/>
          </p:cNvSpPr>
          <p:nvPr>
            <p:ph type="body" idx="4294967295"/>
          </p:nvPr>
        </p:nvSpPr>
        <p:spPr>
          <a:xfrm>
            <a:off x="457200" y="1417641"/>
            <a:ext cx="8229600" cy="4267203"/>
          </a:xfrm>
          <a:prstGeom prst="rect">
            <a:avLst/>
          </a:prstGeom>
        </p:spPr>
        <p:txBody>
          <a:bodyPr>
            <a:normAutofit fontScale="92500" lnSpcReduction="20000"/>
          </a:bodyPr>
          <a:lstStyle/>
          <a:p>
            <a:pPr marL="514350" lvl="1" indent="-514350" algn="l">
              <a:buFont typeface="+mj-lt"/>
              <a:buAutoNum type="arabicPeriod"/>
            </a:pPr>
            <a:r>
              <a:rPr lang="en-US" dirty="0"/>
              <a:t>Development is a BET, Research sets your odds</a:t>
            </a:r>
          </a:p>
          <a:p>
            <a:pPr marL="514350" lvl="1" indent="-514350" algn="l">
              <a:buFont typeface="+mj-lt"/>
              <a:buAutoNum type="arabicPeriod"/>
            </a:pPr>
            <a:r>
              <a:rPr lang="en-US" dirty="0"/>
              <a:t>Functions you must have, even if they are only part time - Business Intelligence, Customer Experience, Core Researcher</a:t>
            </a:r>
          </a:p>
          <a:p>
            <a:pPr marL="514350" lvl="1" indent="-514350" algn="l">
              <a:buFont typeface="+mj-lt"/>
              <a:buAutoNum type="arabicPeriod"/>
            </a:pPr>
            <a:r>
              <a:rPr lang="en-US" dirty="0"/>
              <a:t>Iterative improvements require rhythm</a:t>
            </a:r>
          </a:p>
          <a:p>
            <a:pPr marL="514350" lvl="1" indent="-514350" algn="l">
              <a:buFont typeface="+mj-lt"/>
              <a:buAutoNum type="arabicPeriod"/>
            </a:pPr>
            <a:r>
              <a:rPr lang="en-US" dirty="0"/>
              <a:t>Do NOT start with a whole new product</a:t>
            </a:r>
          </a:p>
          <a:p>
            <a:pPr marL="514350" lvl="1" indent="-514350" algn="l">
              <a:buFont typeface="+mj-lt"/>
              <a:buAutoNum type="arabicPeriod"/>
            </a:pPr>
            <a:r>
              <a:rPr lang="en-US" dirty="0"/>
              <a:t>Do NOT get offended when what you thought would be right turns out to be just confusing for users – process guides your vision</a:t>
            </a:r>
          </a:p>
          <a:p>
            <a:pPr marL="514350" lvl="1" indent="-514350" algn="l">
              <a:buFont typeface="+mj-lt"/>
              <a:buAutoNum type="arabicPeriod"/>
            </a:pPr>
            <a:r>
              <a:rPr lang="en-US" dirty="0"/>
              <a:t>Know the “Customer Journeys” - audits</a:t>
            </a:r>
            <a:endParaRPr lang="en-US" dirty="0">
              <a:effectLst/>
            </a:endParaRPr>
          </a:p>
        </p:txBody>
      </p:sp>
    </p:spTree>
    <p:extLst>
      <p:ext uri="{BB962C8B-B14F-4D97-AF65-F5344CB8AC3E}">
        <p14:creationId xmlns:p14="http://schemas.microsoft.com/office/powerpoint/2010/main" val="387583326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dirty="0"/>
              <a:t>Core R&amp;D Teams or Functions</a:t>
            </a:r>
            <a:endParaRPr lang="en-US" dirty="0">
              <a:effectLst/>
            </a:endParaRPr>
          </a:p>
        </p:txBody>
      </p:sp>
      <p:sp>
        <p:nvSpPr>
          <p:cNvPr id="134" name="Shape 134"/>
          <p:cNvSpPr>
            <a:spLocks noGrp="1"/>
          </p:cNvSpPr>
          <p:nvPr>
            <p:ph type="body" idx="4294967295"/>
          </p:nvPr>
        </p:nvSpPr>
        <p:spPr>
          <a:xfrm>
            <a:off x="457200" y="1417641"/>
            <a:ext cx="8229600" cy="4267203"/>
          </a:xfrm>
          <a:prstGeom prst="rect">
            <a:avLst/>
          </a:prstGeom>
        </p:spPr>
        <p:txBody>
          <a:bodyPr>
            <a:normAutofit fontScale="85000" lnSpcReduction="20000"/>
          </a:bodyPr>
          <a:lstStyle/>
          <a:p>
            <a:pPr marL="514350" lvl="1" indent="-514350" algn="l">
              <a:buFont typeface="+mj-lt"/>
              <a:buAutoNum type="arabicPeriod"/>
            </a:pPr>
            <a:r>
              <a:rPr lang="en-US" dirty="0"/>
              <a:t>Sponsor or Project Lead and Core Researcher</a:t>
            </a:r>
          </a:p>
          <a:p>
            <a:pPr marL="514350" lvl="1" indent="-514350" algn="l">
              <a:buFont typeface="+mj-lt"/>
              <a:buAutoNum type="arabicPeriod"/>
            </a:pPr>
            <a:r>
              <a:rPr lang="en-US" dirty="0"/>
              <a:t>Office of Business Intelligence</a:t>
            </a:r>
          </a:p>
          <a:p>
            <a:pPr marL="514350" lvl="1" indent="-514350" algn="l">
              <a:buFont typeface="+mj-lt"/>
              <a:buAutoNum type="arabicPeriod"/>
            </a:pPr>
            <a:r>
              <a:rPr lang="en-US" dirty="0"/>
              <a:t>Marketing and/or Product Line Manager</a:t>
            </a:r>
          </a:p>
          <a:p>
            <a:pPr marL="514350" lvl="1" indent="-514350" algn="l">
              <a:buFont typeface="+mj-lt"/>
              <a:buAutoNum type="arabicPeriod"/>
            </a:pPr>
            <a:r>
              <a:rPr lang="en-US" dirty="0"/>
              <a:t>Customer Experience</a:t>
            </a:r>
          </a:p>
          <a:p>
            <a:pPr marL="514350" lvl="1" indent="-514350" algn="l">
              <a:buFont typeface="+mj-lt"/>
              <a:buAutoNum type="arabicPeriod"/>
            </a:pPr>
            <a:r>
              <a:rPr lang="en-US" dirty="0"/>
              <a:t>Project Management Office/Project Pool</a:t>
            </a:r>
          </a:p>
          <a:p>
            <a:pPr marL="514350" lvl="1" indent="-514350" algn="l">
              <a:buFont typeface="+mj-lt"/>
              <a:buAutoNum type="arabicPeriod"/>
            </a:pPr>
            <a:r>
              <a:rPr lang="en-US" dirty="0"/>
              <a:t>Software Development, Systems Operations, and/or Systems Engineering</a:t>
            </a:r>
          </a:p>
          <a:p>
            <a:pPr marL="514350" lvl="1" indent="-514350" algn="l">
              <a:buFont typeface="+mj-lt"/>
              <a:buAutoNum type="arabicPeriod"/>
            </a:pPr>
            <a:r>
              <a:rPr lang="en-US" dirty="0"/>
              <a:t>SMEs and Task Groups – Support, Training, Documentation, Quality Assurance, Finance</a:t>
            </a:r>
          </a:p>
          <a:p>
            <a:pPr marL="514350" lvl="1" indent="-514350" algn="l">
              <a:buFont typeface="+mj-lt"/>
              <a:buAutoNum type="arabicPeriod"/>
            </a:pPr>
            <a:r>
              <a:rPr lang="en-US" dirty="0"/>
              <a:t>Research and Product Development (when larger)</a:t>
            </a:r>
            <a:endParaRPr lang="en-US" dirty="0">
              <a:effectLst/>
            </a:endParaRPr>
          </a:p>
        </p:txBody>
      </p:sp>
    </p:spTree>
    <p:extLst>
      <p:ext uri="{BB962C8B-B14F-4D97-AF65-F5344CB8AC3E}">
        <p14:creationId xmlns:p14="http://schemas.microsoft.com/office/powerpoint/2010/main" val="239242825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t>No Pitch Presentation Policy</a:t>
            </a:r>
          </a:p>
        </p:txBody>
      </p:sp>
      <p:sp>
        <p:nvSpPr>
          <p:cNvPr id="134" name="Shape 134"/>
          <p:cNvSpPr>
            <a:spLocks noGrp="1"/>
          </p:cNvSpPr>
          <p:nvPr>
            <p:ph type="body" idx="4294967295"/>
          </p:nvPr>
        </p:nvSpPr>
        <p:spPr>
          <a:xfrm>
            <a:off x="457200" y="1600197"/>
            <a:ext cx="8229600" cy="4024765"/>
          </a:xfrm>
          <a:prstGeom prst="rect">
            <a:avLst/>
          </a:prstGeom>
        </p:spPr>
        <p:txBody>
          <a:bodyPr>
            <a:normAutofit/>
          </a:bodyPr>
          <a:lstStyle/>
          <a:p>
            <a:pPr defTabSz="914400">
              <a:lnSpc>
                <a:spcPct val="81000"/>
              </a:lnSpc>
              <a:spcBef>
                <a:spcPts val="900"/>
              </a:spcBef>
              <a:defRPr sz="3300" spc="-33">
                <a:solidFill>
                  <a:srgbClr val="A7A7A7"/>
                </a:solidFill>
                <a:latin typeface="+mj-lt"/>
                <a:ea typeface="+mj-ea"/>
                <a:cs typeface="+mj-cs"/>
                <a:sym typeface="Helvetica"/>
              </a:defRPr>
            </a:pPr>
            <a:r>
              <a:rPr dirty="0"/>
              <a:t>Please rate this session using </a:t>
            </a:r>
            <a:r>
              <a:rPr lang="en-US" dirty="0"/>
              <a:t>the appropriate system.</a:t>
            </a:r>
            <a:endParaRPr sz="1800" spc="-18" dirty="0"/>
          </a:p>
          <a:p>
            <a:pPr defTabSz="914400">
              <a:lnSpc>
                <a:spcPct val="81000"/>
              </a:lnSpc>
              <a:spcBef>
                <a:spcPts val="900"/>
              </a:spcBef>
              <a:defRPr sz="1800" spc="-18">
                <a:solidFill>
                  <a:srgbClr val="A7A7A7"/>
                </a:solidFill>
                <a:latin typeface="+mj-lt"/>
                <a:ea typeface="+mj-ea"/>
                <a:cs typeface="+mj-cs"/>
                <a:sym typeface="Helvetica"/>
              </a:defRPr>
            </a:pPr>
            <a:endParaRPr sz="1800" spc="-18" dirty="0"/>
          </a:p>
          <a:p>
            <a:pPr defTabSz="914400">
              <a:lnSpc>
                <a:spcPct val="81000"/>
              </a:lnSpc>
              <a:spcBef>
                <a:spcPts val="900"/>
              </a:spcBef>
              <a:defRPr spc="-32">
                <a:solidFill>
                  <a:srgbClr val="A7A7A7"/>
                </a:solidFill>
                <a:latin typeface="+mj-lt"/>
                <a:ea typeface="+mj-ea"/>
                <a:cs typeface="+mj-cs"/>
                <a:sym typeface="Helvetica"/>
              </a:defRPr>
            </a:pPr>
            <a:r>
              <a:rPr dirty="0"/>
              <a:t>Each presenter signs a speaker agreement certifying that their presentation will be educational and not a sales pitch. </a:t>
            </a:r>
            <a:br>
              <a:rPr dirty="0"/>
            </a:br>
            <a:endParaRPr sz="1800" spc="-18" dirty="0"/>
          </a:p>
          <a:p>
            <a:pPr defTabSz="914400">
              <a:lnSpc>
                <a:spcPct val="81000"/>
              </a:lnSpc>
              <a:spcBef>
                <a:spcPts val="900"/>
              </a:spcBef>
              <a:defRPr spc="-32">
                <a:solidFill>
                  <a:srgbClr val="A7A7A7"/>
                </a:solidFill>
                <a:latin typeface="+mj-lt"/>
                <a:ea typeface="+mj-ea"/>
                <a:cs typeface="+mj-cs"/>
                <a:sym typeface="Helvetica"/>
              </a:defRPr>
            </a:pPr>
            <a:r>
              <a:rPr dirty="0"/>
              <a:t>Attendees have a right to report speakers not adhering to the policy.</a:t>
            </a:r>
          </a:p>
        </p:txBody>
      </p:sp>
    </p:spTree>
    <p:extLst>
      <p:ext uri="{BB962C8B-B14F-4D97-AF65-F5344CB8AC3E}">
        <p14:creationId xmlns:p14="http://schemas.microsoft.com/office/powerpoint/2010/main" val="25188198"/>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idx="4294967295"/>
          </p:nvPr>
        </p:nvSpPr>
        <p:spPr>
          <a:xfrm>
            <a:off x="457200" y="274637"/>
            <a:ext cx="8229600" cy="1143004"/>
          </a:xfrm>
          <a:prstGeom prst="rect">
            <a:avLst/>
          </a:prstGeom>
        </p:spPr>
        <p:txBody>
          <a:bodyPr anchor="t">
            <a:normAutofit/>
          </a:bodyPr>
          <a:lstStyle/>
          <a:p>
            <a:pPr>
              <a:defRPr b="0" spc="-44">
                <a:solidFill>
                  <a:srgbClr val="2A498C"/>
                </a:solidFill>
                <a:latin typeface="+mj-lt"/>
                <a:ea typeface="+mj-ea"/>
                <a:cs typeface="+mj-cs"/>
                <a:sym typeface="Helvetica"/>
              </a:defRPr>
            </a:pPr>
            <a:r>
              <a:rPr lang="en-US" dirty="0"/>
              <a:t>That’s it! Questions?</a:t>
            </a:r>
            <a:endParaRPr dirty="0"/>
          </a:p>
        </p:txBody>
      </p:sp>
      <p:sp>
        <p:nvSpPr>
          <p:cNvPr id="137" name="Shape 137"/>
          <p:cNvSpPr>
            <a:spLocks noGrp="1"/>
          </p:cNvSpPr>
          <p:nvPr>
            <p:ph type="body" idx="4294967295"/>
          </p:nvPr>
        </p:nvSpPr>
        <p:spPr>
          <a:xfrm>
            <a:off x="457200" y="1600200"/>
            <a:ext cx="8229600" cy="4525963"/>
          </a:xfrm>
          <a:prstGeom prst="rect">
            <a:avLst/>
          </a:prstGeom>
        </p:spPr>
        <p:txBody>
          <a:bodyPr>
            <a:normAutofit/>
          </a:bodyPr>
          <a:lstStyle/>
          <a:p>
            <a:pPr>
              <a:defRPr spc="-32">
                <a:solidFill>
                  <a:srgbClr val="A7A7A7"/>
                </a:solidFill>
                <a:latin typeface="+mj-lt"/>
                <a:ea typeface="+mj-ea"/>
                <a:cs typeface="+mj-cs"/>
                <a:sym typeface="Helvetica"/>
              </a:defRPr>
            </a:pPr>
            <a:r>
              <a:rPr lang="en-US" sz="2800" dirty="0"/>
              <a:t>For a copy of this Presentation visit:</a:t>
            </a:r>
          </a:p>
          <a:p>
            <a:pPr>
              <a:defRPr spc="-32">
                <a:solidFill>
                  <a:srgbClr val="A7A7A7"/>
                </a:solidFill>
                <a:latin typeface="+mj-lt"/>
                <a:ea typeface="+mj-ea"/>
                <a:cs typeface="+mj-cs"/>
                <a:sym typeface="Helvetica"/>
              </a:defRPr>
            </a:pPr>
            <a:r>
              <a:rPr lang="en-US" sz="2800" dirty="0">
                <a:hlinkClick r:id="rId3"/>
              </a:rPr>
              <a:t>https://www.boldgrid.com/category/news/</a:t>
            </a:r>
            <a:endParaRPr lang="en-US" dirty="0"/>
          </a:p>
          <a:p>
            <a:pPr>
              <a:defRPr spc="-32">
                <a:solidFill>
                  <a:srgbClr val="A7A7A7"/>
                </a:solidFill>
                <a:latin typeface="+mj-lt"/>
                <a:ea typeface="+mj-ea"/>
                <a:cs typeface="+mj-cs"/>
                <a:sym typeface="Helvetica"/>
              </a:defRPr>
            </a:pPr>
            <a:endParaRPr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900" y="3200400"/>
            <a:ext cx="6172200" cy="2625126"/>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dirty="0"/>
              <a:t>Growth – My Definition</a:t>
            </a:r>
            <a:endParaRPr lang="en-US" dirty="0">
              <a:effectLst/>
            </a:endParaRPr>
          </a:p>
        </p:txBody>
      </p:sp>
      <p:sp>
        <p:nvSpPr>
          <p:cNvPr id="134" name="Shape 134"/>
          <p:cNvSpPr>
            <a:spLocks noGrp="1"/>
          </p:cNvSpPr>
          <p:nvPr>
            <p:ph type="body" idx="4294967295"/>
          </p:nvPr>
        </p:nvSpPr>
        <p:spPr>
          <a:xfrm>
            <a:off x="457200" y="1417641"/>
            <a:ext cx="8229600" cy="4267203"/>
          </a:xfrm>
          <a:prstGeom prst="rect">
            <a:avLst/>
          </a:prstGeom>
        </p:spPr>
        <p:txBody>
          <a:bodyPr>
            <a:normAutofit fontScale="70000" lnSpcReduction="20000"/>
          </a:bodyPr>
          <a:lstStyle/>
          <a:p>
            <a:pPr marL="514350" lvl="1" indent="-514350" algn="l">
              <a:buFont typeface="+mj-lt"/>
              <a:buAutoNum type="arabicPeriod"/>
            </a:pPr>
            <a:r>
              <a:rPr lang="en-US" sz="3400" dirty="0">
                <a:solidFill>
                  <a:schemeClr val="bg2"/>
                </a:solidFill>
              </a:rPr>
              <a:t>Sell more of what you offer to existing leads</a:t>
            </a:r>
          </a:p>
          <a:p>
            <a:pPr marL="514350" lvl="1" indent="-514350" algn="l">
              <a:buFont typeface="+mj-lt"/>
              <a:buAutoNum type="arabicPeriod"/>
            </a:pPr>
            <a:r>
              <a:rPr lang="en-US" sz="3400" dirty="0">
                <a:solidFill>
                  <a:schemeClr val="bg2"/>
                </a:solidFill>
              </a:rPr>
              <a:t>Retain more of the customers you have</a:t>
            </a:r>
          </a:p>
          <a:p>
            <a:pPr marL="514350" lvl="1" indent="-514350" algn="l">
              <a:buFont typeface="+mj-lt"/>
              <a:buAutoNum type="arabicPeriod"/>
            </a:pPr>
            <a:r>
              <a:rPr lang="en-US" sz="3400" dirty="0">
                <a:solidFill>
                  <a:schemeClr val="bg2"/>
                </a:solidFill>
              </a:rPr>
              <a:t>Sell your current customers additional subscriptions of what they already have</a:t>
            </a:r>
          </a:p>
          <a:p>
            <a:pPr marL="514350" lvl="1" indent="-514350" algn="l">
              <a:buFont typeface="+mj-lt"/>
              <a:buAutoNum type="arabicPeriod"/>
            </a:pPr>
            <a:r>
              <a:rPr lang="en-US" sz="3400" dirty="0">
                <a:solidFill>
                  <a:schemeClr val="bg2"/>
                </a:solidFill>
              </a:rPr>
              <a:t>Sell you current customers additional products you already have</a:t>
            </a:r>
          </a:p>
          <a:p>
            <a:pPr marL="514350" lvl="1" indent="-514350" algn="l">
              <a:buFont typeface="+mj-lt"/>
              <a:buAutoNum type="arabicPeriod"/>
            </a:pPr>
            <a:r>
              <a:rPr lang="en-US" sz="3400" dirty="0">
                <a:solidFill>
                  <a:schemeClr val="bg2"/>
                </a:solidFill>
              </a:rPr>
              <a:t>Sell your current offering in a new geographic region</a:t>
            </a:r>
          </a:p>
          <a:p>
            <a:pPr marL="514350" lvl="1" indent="-514350" algn="l">
              <a:buFont typeface="+mj-lt"/>
              <a:buAutoNum type="arabicPeriod"/>
            </a:pPr>
            <a:r>
              <a:rPr lang="en-US" sz="3400" dirty="0">
                <a:solidFill>
                  <a:schemeClr val="bg2"/>
                </a:solidFill>
              </a:rPr>
              <a:t>Sell a modified version of your existing product to existing customers and/or a new type of customer</a:t>
            </a:r>
          </a:p>
          <a:p>
            <a:pPr marL="514350" lvl="1" indent="-514350" algn="l">
              <a:buFont typeface="+mj-lt"/>
              <a:buAutoNum type="arabicPeriod"/>
            </a:pPr>
            <a:r>
              <a:rPr lang="en-US" sz="3400" dirty="0">
                <a:solidFill>
                  <a:schemeClr val="bg2"/>
                </a:solidFill>
              </a:rPr>
              <a:t>… Iteratively more complex Growth Initiatives here…</a:t>
            </a:r>
          </a:p>
          <a:p>
            <a:pPr marL="514350" lvl="1" indent="-514350" algn="l">
              <a:buFont typeface="+mj-lt"/>
              <a:buAutoNum type="arabicPeriod"/>
            </a:pPr>
            <a:r>
              <a:rPr lang="en-US" sz="3400" dirty="0">
                <a:solidFill>
                  <a:schemeClr val="bg2"/>
                </a:solidFill>
              </a:rPr>
              <a:t>Sell a completely new product to a new type of customer</a:t>
            </a:r>
            <a:endParaRPr lang="en-US" sz="3400" dirty="0">
              <a:solidFill>
                <a:schemeClr val="bg2"/>
              </a:solidFill>
              <a:effectLst/>
            </a:endParaRPr>
          </a:p>
        </p:txBody>
      </p:sp>
    </p:spTree>
    <p:extLst>
      <p:ext uri="{BB962C8B-B14F-4D97-AF65-F5344CB8AC3E}">
        <p14:creationId xmlns:p14="http://schemas.microsoft.com/office/powerpoint/2010/main" val="373931402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33400" y="2590800"/>
            <a:ext cx="8229600" cy="2133600"/>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200" dirty="0"/>
              <a:t>Growth – My Definition</a:t>
            </a:r>
            <a:endParaRPr lang="en-US" sz="3200" dirty="0">
              <a:effectLst/>
            </a:endParaRPr>
          </a:p>
        </p:txBody>
      </p:sp>
    </p:spTree>
    <p:extLst>
      <p:ext uri="{BB962C8B-B14F-4D97-AF65-F5344CB8AC3E}">
        <p14:creationId xmlns:p14="http://schemas.microsoft.com/office/powerpoint/2010/main" val="149825404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dirty="0"/>
              <a:t>Growth – My Definition</a:t>
            </a:r>
            <a:endParaRPr lang="en-US" dirty="0">
              <a:effectLst/>
            </a:endParaRPr>
          </a:p>
        </p:txBody>
      </p:sp>
      <p:sp>
        <p:nvSpPr>
          <p:cNvPr id="134" name="Shape 134"/>
          <p:cNvSpPr>
            <a:spLocks noGrp="1"/>
          </p:cNvSpPr>
          <p:nvPr>
            <p:ph type="body" idx="4294967295"/>
          </p:nvPr>
        </p:nvSpPr>
        <p:spPr>
          <a:xfrm>
            <a:off x="457200" y="1417641"/>
            <a:ext cx="8229600" cy="4267203"/>
          </a:xfrm>
          <a:prstGeom prst="rect">
            <a:avLst/>
          </a:prstGeom>
        </p:spPr>
        <p:txBody>
          <a:bodyPr>
            <a:normAutofit fontScale="70000" lnSpcReduction="20000"/>
          </a:bodyPr>
          <a:lstStyle/>
          <a:p>
            <a:pPr marL="514350" lvl="1" indent="-514350" algn="l">
              <a:buFont typeface="+mj-lt"/>
              <a:buAutoNum type="arabicPeriod"/>
            </a:pPr>
            <a:r>
              <a:rPr lang="en-US" sz="3400" b="1" dirty="0">
                <a:solidFill>
                  <a:schemeClr val="bg2"/>
                </a:solidFill>
              </a:rPr>
              <a:t>Sell more of what you offer to existing leads</a:t>
            </a:r>
          </a:p>
          <a:p>
            <a:pPr marL="514350" lvl="1" indent="-514350" algn="l">
              <a:buFont typeface="+mj-lt"/>
              <a:buAutoNum type="arabicPeriod"/>
            </a:pPr>
            <a:r>
              <a:rPr lang="en-US" sz="3400" b="1" dirty="0">
                <a:solidFill>
                  <a:schemeClr val="bg2"/>
                </a:solidFill>
              </a:rPr>
              <a:t>Retain more of the customers you have</a:t>
            </a:r>
          </a:p>
          <a:p>
            <a:pPr marL="514350" lvl="1" indent="-514350" algn="l">
              <a:buFont typeface="+mj-lt"/>
              <a:buAutoNum type="arabicPeriod"/>
            </a:pPr>
            <a:r>
              <a:rPr lang="en-US" sz="3400" dirty="0">
                <a:solidFill>
                  <a:schemeClr val="bg2"/>
                </a:solidFill>
              </a:rPr>
              <a:t>Sell your current customers additional subscriptions of what they already have</a:t>
            </a:r>
          </a:p>
          <a:p>
            <a:pPr marL="514350" lvl="1" indent="-514350" algn="l">
              <a:buFont typeface="+mj-lt"/>
              <a:buAutoNum type="arabicPeriod"/>
            </a:pPr>
            <a:r>
              <a:rPr lang="en-US" sz="3400" dirty="0">
                <a:solidFill>
                  <a:schemeClr val="bg2"/>
                </a:solidFill>
              </a:rPr>
              <a:t>Sell you current customers additional products you already have</a:t>
            </a:r>
          </a:p>
          <a:p>
            <a:pPr marL="514350" lvl="1" indent="-514350" algn="l">
              <a:buFont typeface="+mj-lt"/>
              <a:buAutoNum type="arabicPeriod"/>
            </a:pPr>
            <a:r>
              <a:rPr lang="en-US" sz="3400" dirty="0">
                <a:solidFill>
                  <a:schemeClr val="bg2"/>
                </a:solidFill>
              </a:rPr>
              <a:t>Sell your current offering in a new geographic region</a:t>
            </a:r>
          </a:p>
          <a:p>
            <a:pPr marL="514350" lvl="1" indent="-514350" algn="l">
              <a:buFont typeface="+mj-lt"/>
              <a:buAutoNum type="arabicPeriod"/>
            </a:pPr>
            <a:r>
              <a:rPr lang="en-US" sz="3400" b="1" dirty="0">
                <a:solidFill>
                  <a:schemeClr val="bg2"/>
                </a:solidFill>
              </a:rPr>
              <a:t>Sell a modified version of your existing product to existing customers and/or a new type of customer</a:t>
            </a:r>
          </a:p>
          <a:p>
            <a:pPr marL="514350" lvl="1" indent="-514350" algn="l">
              <a:buFont typeface="+mj-lt"/>
              <a:buAutoNum type="arabicPeriod"/>
            </a:pPr>
            <a:r>
              <a:rPr lang="en-US" sz="3400" dirty="0">
                <a:solidFill>
                  <a:schemeClr val="bg2"/>
                </a:solidFill>
              </a:rPr>
              <a:t>… Iteratively more complex Growth Initiatives here…</a:t>
            </a:r>
          </a:p>
          <a:p>
            <a:pPr marL="514350" lvl="1" indent="-514350" algn="l">
              <a:buFont typeface="+mj-lt"/>
              <a:buAutoNum type="arabicPeriod"/>
            </a:pPr>
            <a:r>
              <a:rPr lang="en-US" sz="3400" dirty="0">
                <a:solidFill>
                  <a:schemeClr val="bg2"/>
                </a:solidFill>
              </a:rPr>
              <a:t>Sell a completely new product to a new type of customer</a:t>
            </a:r>
            <a:endParaRPr lang="en-US" sz="3400" dirty="0">
              <a:solidFill>
                <a:schemeClr val="bg2"/>
              </a:solidFill>
              <a:effectLst/>
            </a:endParaRPr>
          </a:p>
        </p:txBody>
      </p:sp>
    </p:spTree>
    <p:extLst>
      <p:ext uri="{BB962C8B-B14F-4D97-AF65-F5344CB8AC3E}">
        <p14:creationId xmlns:p14="http://schemas.microsoft.com/office/powerpoint/2010/main" val="287101981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33400" y="2133600"/>
            <a:ext cx="8229600" cy="2133600"/>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200" dirty="0"/>
              <a:t>Sell more of what you offer to existing leads</a:t>
            </a:r>
            <a:br>
              <a:rPr lang="en-US" sz="3200" dirty="0"/>
            </a:br>
            <a:r>
              <a:rPr lang="en-US" sz="3200" dirty="0"/>
              <a:t>(aka Increase Conversion Rates)</a:t>
            </a:r>
            <a:br>
              <a:rPr lang="en-US" sz="3200" dirty="0"/>
            </a:br>
            <a:br>
              <a:rPr lang="en-US" sz="3200" dirty="0"/>
            </a:br>
            <a:r>
              <a:rPr lang="en-US" sz="3200" dirty="0"/>
              <a:t>Example: Free SSL</a:t>
            </a:r>
            <a:endParaRPr lang="en-US" sz="3200" dirty="0">
              <a:effectLst/>
            </a:endParaRPr>
          </a:p>
        </p:txBody>
      </p:sp>
    </p:spTree>
    <p:extLst>
      <p:ext uri="{BB962C8B-B14F-4D97-AF65-F5344CB8AC3E}">
        <p14:creationId xmlns:p14="http://schemas.microsoft.com/office/powerpoint/2010/main" val="36843363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502197" y="557212"/>
            <a:ext cx="8229600" cy="1500188"/>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200" dirty="0"/>
              <a:t>Example Stats from A/B Test</a:t>
            </a:r>
            <a:br>
              <a:rPr lang="en-US" sz="3200" dirty="0"/>
            </a:br>
            <a:r>
              <a:rPr lang="en-US" sz="3200" dirty="0"/>
              <a:t>16*2 = 32 Accounts</a:t>
            </a:r>
            <a:endParaRPr lang="en-US" sz="3200" dirty="0">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622" y="2362200"/>
            <a:ext cx="8258175" cy="2486025"/>
          </a:xfrm>
          <a:prstGeom prst="rect">
            <a:avLst/>
          </a:prstGeom>
        </p:spPr>
      </p:pic>
    </p:spTree>
    <p:extLst>
      <p:ext uri="{BB962C8B-B14F-4D97-AF65-F5344CB8AC3E}">
        <p14:creationId xmlns:p14="http://schemas.microsoft.com/office/powerpoint/2010/main" val="2948811995"/>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rmAutofit/>
          </a:bodyPr>
          <a:lstStyle>
            <a:lvl1pPr>
              <a:defRPr b="0">
                <a:solidFill>
                  <a:srgbClr val="2A498C"/>
                </a:solidFill>
                <a:latin typeface="+mj-lt"/>
                <a:ea typeface="+mj-ea"/>
                <a:cs typeface="+mj-cs"/>
                <a:sym typeface="Helvetica"/>
              </a:defRPr>
            </a:lvl1pPr>
          </a:lstStyle>
          <a:p>
            <a:r>
              <a:rPr lang="en-US" sz="3200" dirty="0"/>
              <a:t>Sell more of what you offer to existing leads</a:t>
            </a:r>
            <a:br>
              <a:rPr lang="en-US" sz="3200" dirty="0"/>
            </a:br>
            <a:r>
              <a:rPr lang="en-US" sz="3200" dirty="0"/>
              <a:t>(aka Increase Conversion Rates)</a:t>
            </a:r>
            <a:endParaRPr lang="en-US" sz="3200" dirty="0">
              <a:effectLst/>
            </a:endParaRPr>
          </a:p>
        </p:txBody>
      </p:sp>
      <p:sp>
        <p:nvSpPr>
          <p:cNvPr id="134" name="Shape 134"/>
          <p:cNvSpPr>
            <a:spLocks noGrp="1"/>
          </p:cNvSpPr>
          <p:nvPr>
            <p:ph type="body" idx="4294967295"/>
          </p:nvPr>
        </p:nvSpPr>
        <p:spPr>
          <a:xfrm>
            <a:off x="457200" y="1417641"/>
            <a:ext cx="8229600" cy="4267203"/>
          </a:xfrm>
          <a:prstGeom prst="rect">
            <a:avLst/>
          </a:prstGeom>
        </p:spPr>
        <p:txBody>
          <a:bodyPr>
            <a:normAutofit lnSpcReduction="10000"/>
          </a:bodyPr>
          <a:lstStyle/>
          <a:p>
            <a:pPr marL="514350" lvl="1" indent="-514350" algn="l">
              <a:buFont typeface="+mj-lt"/>
              <a:buAutoNum type="arabicPeriod"/>
            </a:pPr>
            <a:r>
              <a:rPr lang="en-US" sz="3600" dirty="0"/>
              <a:t>Marketing and/or Product Line Manager</a:t>
            </a:r>
          </a:p>
          <a:p>
            <a:pPr marL="514350" lvl="1" indent="-514350" algn="l">
              <a:buFont typeface="+mj-lt"/>
              <a:buAutoNum type="arabicPeriod"/>
            </a:pPr>
            <a:r>
              <a:rPr lang="en-US" sz="3600" dirty="0"/>
              <a:t>Customer Experience</a:t>
            </a:r>
          </a:p>
          <a:p>
            <a:pPr marL="514350" lvl="1" indent="-514350" algn="l">
              <a:buFont typeface="+mj-lt"/>
              <a:buAutoNum type="arabicPeriod"/>
            </a:pPr>
            <a:r>
              <a:rPr lang="en-US" sz="3600" dirty="0"/>
              <a:t>Core Researcher</a:t>
            </a:r>
          </a:p>
          <a:p>
            <a:pPr marL="514350" lvl="1" indent="-514350" algn="l">
              <a:buFont typeface="+mj-lt"/>
              <a:buAutoNum type="arabicPeriod"/>
            </a:pPr>
            <a:r>
              <a:rPr lang="en-US" sz="3600" dirty="0"/>
              <a:t>Systems Operations</a:t>
            </a:r>
          </a:p>
          <a:p>
            <a:pPr marL="514350" lvl="1" indent="-514350" algn="l">
              <a:buFont typeface="+mj-lt"/>
              <a:buAutoNum type="arabicPeriod"/>
            </a:pPr>
            <a:r>
              <a:rPr lang="en-US" sz="3600" dirty="0"/>
              <a:t>SMEs and Task Groups – Support, Training, Documentation</a:t>
            </a:r>
          </a:p>
          <a:p>
            <a:pPr marL="514350" lvl="1" indent="-514350" algn="l">
              <a:buFont typeface="+mj-lt"/>
              <a:buAutoNum type="arabicPeriod"/>
            </a:pPr>
            <a:r>
              <a:rPr lang="en-US" sz="3600" dirty="0">
                <a:solidFill>
                  <a:schemeClr val="bg2"/>
                </a:solidFill>
                <a:effectLst/>
              </a:rPr>
              <a:t>Rinse and Repeat</a:t>
            </a:r>
            <a:endParaRPr lang="en-US" sz="3400" dirty="0">
              <a:solidFill>
                <a:schemeClr val="bg2"/>
              </a:solidFill>
              <a:effectLst/>
            </a:endParaRPr>
          </a:p>
        </p:txBody>
      </p:sp>
    </p:spTree>
    <p:extLst>
      <p:ext uri="{BB962C8B-B14F-4D97-AF65-F5344CB8AC3E}">
        <p14:creationId xmlns:p14="http://schemas.microsoft.com/office/powerpoint/2010/main" val="230664094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609600" y="2057400"/>
            <a:ext cx="8229600" cy="2133600"/>
          </a:xfrm>
          <a:prstGeom prst="rect">
            <a:avLst/>
          </a:prstGeom>
        </p:spPr>
        <p:txBody>
          <a:bodyPr anchor="t">
            <a:normAutofit fontScale="90000"/>
          </a:bodyPr>
          <a:lstStyle>
            <a:lvl1pPr>
              <a:defRPr b="0">
                <a:solidFill>
                  <a:srgbClr val="2A498C"/>
                </a:solidFill>
                <a:latin typeface="+mj-lt"/>
                <a:ea typeface="+mj-ea"/>
                <a:cs typeface="+mj-cs"/>
                <a:sym typeface="Helvetica"/>
              </a:defRPr>
            </a:lvl1pPr>
          </a:lstStyle>
          <a:p>
            <a:r>
              <a:rPr lang="en-US" sz="3200" dirty="0"/>
              <a:t>Retain more of the customers you have</a:t>
            </a:r>
            <a:br>
              <a:rPr lang="en-US" sz="3200" dirty="0"/>
            </a:br>
            <a:r>
              <a:rPr lang="en-US" sz="3200" dirty="0"/>
              <a:t>(aka try to demystify Churn)</a:t>
            </a:r>
            <a:br>
              <a:rPr lang="en-US" sz="3200" dirty="0"/>
            </a:br>
            <a:br>
              <a:rPr lang="en-US" sz="3200" dirty="0"/>
            </a:br>
            <a:r>
              <a:rPr lang="en-US" sz="3200" dirty="0"/>
              <a:t>Example: Specific Support Teams by Product</a:t>
            </a:r>
            <a:endParaRPr lang="en-US" sz="3200" dirty="0">
              <a:effectLst/>
            </a:endParaRPr>
          </a:p>
        </p:txBody>
      </p:sp>
    </p:spTree>
    <p:extLst>
      <p:ext uri="{BB962C8B-B14F-4D97-AF65-F5344CB8AC3E}">
        <p14:creationId xmlns:p14="http://schemas.microsoft.com/office/powerpoint/2010/main" val="3982551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idx="4294967295"/>
          </p:nvPr>
        </p:nvSpPr>
        <p:spPr>
          <a:xfrm>
            <a:off x="457200" y="274637"/>
            <a:ext cx="8229600" cy="1143004"/>
          </a:xfrm>
          <a:prstGeom prst="rect">
            <a:avLst/>
          </a:prstGeom>
        </p:spPr>
        <p:txBody>
          <a:bodyPr anchor="t">
            <a:noAutofit/>
          </a:bodyPr>
          <a:lstStyle>
            <a:lvl1pPr>
              <a:defRPr b="0">
                <a:solidFill>
                  <a:srgbClr val="2A498C"/>
                </a:solidFill>
                <a:latin typeface="+mj-lt"/>
                <a:ea typeface="+mj-ea"/>
                <a:cs typeface="+mj-cs"/>
                <a:sym typeface="Helvetica"/>
              </a:defRPr>
            </a:lvl1pPr>
          </a:lstStyle>
          <a:p>
            <a:r>
              <a:rPr lang="en-US" sz="3200" dirty="0"/>
              <a:t>Retain more of the customers you have</a:t>
            </a:r>
            <a:br>
              <a:rPr lang="en-US" sz="3200" dirty="0"/>
            </a:br>
            <a:r>
              <a:rPr lang="en-US" sz="3200" dirty="0"/>
              <a:t>(aka try to demystify Churn)</a:t>
            </a:r>
            <a:endParaRPr lang="en-US" sz="3200" dirty="0">
              <a:effectLst/>
            </a:endParaRPr>
          </a:p>
        </p:txBody>
      </p:sp>
      <p:sp>
        <p:nvSpPr>
          <p:cNvPr id="134" name="Shape 134"/>
          <p:cNvSpPr>
            <a:spLocks noGrp="1"/>
          </p:cNvSpPr>
          <p:nvPr>
            <p:ph type="body" idx="4294967295"/>
          </p:nvPr>
        </p:nvSpPr>
        <p:spPr>
          <a:xfrm>
            <a:off x="457200" y="1417641"/>
            <a:ext cx="8229600" cy="4449759"/>
          </a:xfrm>
          <a:prstGeom prst="rect">
            <a:avLst/>
          </a:prstGeom>
        </p:spPr>
        <p:txBody>
          <a:bodyPr>
            <a:normAutofit fontScale="92500" lnSpcReduction="20000"/>
          </a:bodyPr>
          <a:lstStyle/>
          <a:p>
            <a:pPr marL="514350" lvl="1" indent="-514350" algn="l">
              <a:buFont typeface="+mj-lt"/>
              <a:buAutoNum type="arabicPeriod"/>
            </a:pPr>
            <a:r>
              <a:rPr lang="en-US" dirty="0"/>
              <a:t>Office of Business Intelligence (or Manual)</a:t>
            </a:r>
          </a:p>
          <a:p>
            <a:pPr marL="514350" lvl="1" indent="-514350" algn="l">
              <a:buFont typeface="+mj-lt"/>
              <a:buAutoNum type="arabicPeriod"/>
            </a:pPr>
            <a:r>
              <a:rPr lang="en-US" dirty="0"/>
              <a:t>Product Line Manager</a:t>
            </a:r>
          </a:p>
          <a:p>
            <a:pPr marL="514350" lvl="1" indent="-514350" algn="l">
              <a:buFont typeface="+mj-lt"/>
              <a:buAutoNum type="arabicPeriod"/>
            </a:pPr>
            <a:r>
              <a:rPr lang="en-US" dirty="0"/>
              <a:t>Customer Experience</a:t>
            </a:r>
          </a:p>
          <a:p>
            <a:pPr marL="514350" lvl="1" indent="-514350" algn="l">
              <a:buFont typeface="+mj-lt"/>
              <a:buAutoNum type="arabicPeriod"/>
            </a:pPr>
            <a:r>
              <a:rPr lang="en-US" dirty="0"/>
              <a:t>Core Researcher</a:t>
            </a:r>
          </a:p>
          <a:p>
            <a:pPr marL="514350" lvl="1" indent="-514350" algn="l">
              <a:buFont typeface="+mj-lt"/>
              <a:buAutoNum type="arabicPeriod"/>
            </a:pPr>
            <a:r>
              <a:rPr lang="en-US" dirty="0"/>
              <a:t>Software Development, Systems Operations, and/or Systems Engineering</a:t>
            </a:r>
          </a:p>
          <a:p>
            <a:pPr marL="514350" lvl="1" indent="-514350" algn="l">
              <a:buFont typeface="+mj-lt"/>
              <a:buAutoNum type="arabicPeriod"/>
            </a:pPr>
            <a:r>
              <a:rPr lang="en-US" dirty="0"/>
              <a:t>Finance and HR</a:t>
            </a:r>
          </a:p>
          <a:p>
            <a:pPr marL="514350" lvl="1" indent="-514350" algn="l">
              <a:buFont typeface="+mj-lt"/>
              <a:buAutoNum type="arabicPeriod"/>
            </a:pPr>
            <a:r>
              <a:rPr lang="en-US" dirty="0"/>
              <a:t>SMEs and Task Groups – Support, Training, Documentation, Quality Assurance</a:t>
            </a:r>
          </a:p>
          <a:p>
            <a:pPr marL="514350" lvl="1" indent="-514350" algn="l">
              <a:buFont typeface="+mj-lt"/>
              <a:buAutoNum type="arabicPeriod"/>
            </a:pPr>
            <a:r>
              <a:rPr lang="en-US" dirty="0"/>
              <a:t>Rinse and Repeat or Escalate if “Big Issues”</a:t>
            </a:r>
            <a:endParaRPr lang="en-US" dirty="0">
              <a:effectLst/>
            </a:endParaRPr>
          </a:p>
        </p:txBody>
      </p:sp>
    </p:spTree>
    <p:extLst>
      <p:ext uri="{BB962C8B-B14F-4D97-AF65-F5344CB8AC3E}">
        <p14:creationId xmlns:p14="http://schemas.microsoft.com/office/powerpoint/2010/main" val="2008057674"/>
      </p:ext>
    </p:extLst>
  </p:cSld>
  <p:clrMapOvr>
    <a:masterClrMapping/>
  </p:clrMapOvr>
  <p:transition spd="slow"/>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FBC01E"/>
      </a:accent1>
      <a:accent2>
        <a:srgbClr val="EFE1A2"/>
      </a:accent2>
      <a:accent3>
        <a:srgbClr val="FA8716"/>
      </a:accent3>
      <a:accent4>
        <a:srgbClr val="BE0204"/>
      </a:accent4>
      <a:accent5>
        <a:srgbClr val="640F10"/>
      </a:accent5>
      <a:accent6>
        <a:srgbClr val="7E13E3"/>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BC01E"/>
      </a:accent1>
      <a:accent2>
        <a:srgbClr val="EFE1A2"/>
      </a:accent2>
      <a:accent3>
        <a:srgbClr val="FA8716"/>
      </a:accent3>
      <a:accent4>
        <a:srgbClr val="BE0204"/>
      </a:accent4>
      <a:accent5>
        <a:srgbClr val="640F10"/>
      </a:accent5>
      <a:accent6>
        <a:srgbClr val="7E13E3"/>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7303</TotalTime>
  <Words>1441</Words>
  <Application>Microsoft Office PowerPoint</Application>
  <PresentationFormat>On-screen Show (4:3)</PresentationFormat>
  <Paragraphs>140</Paragraphs>
  <Slides>18</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Avenir Roman</vt:lpstr>
      <vt:lpstr>Calibri</vt:lpstr>
      <vt:lpstr>Franklin Gothic Book</vt:lpstr>
      <vt:lpstr>Franklin Gothic Medium</vt:lpstr>
      <vt:lpstr>Helvetica</vt:lpstr>
      <vt:lpstr>Open Sans</vt:lpstr>
      <vt:lpstr>Default</vt:lpstr>
      <vt:lpstr>PowerPoint Presentation</vt:lpstr>
      <vt:lpstr>Growth – My Definition</vt:lpstr>
      <vt:lpstr>Growth – My Definition</vt:lpstr>
      <vt:lpstr>Growth – My Definition</vt:lpstr>
      <vt:lpstr>Sell more of what you offer to existing leads (aka Increase Conversion Rates)  Example: Free SSL</vt:lpstr>
      <vt:lpstr>Example Stats from A/B Test 16*2 = 32 Accounts</vt:lpstr>
      <vt:lpstr>Sell more of what you offer to existing leads (aka Increase Conversion Rates)</vt:lpstr>
      <vt:lpstr>Retain more of the customers you have (aka try to demystify Churn)  Example: Specific Support Teams by Product</vt:lpstr>
      <vt:lpstr>Retain more of the customers you have (aka try to demystify Churn)</vt:lpstr>
      <vt:lpstr>Sell a Modified Version of your Existing Product to Existing Customers and/or a New Type of Customer (aka Taking a Bigger Bet)  Example: WordPress Hello World, Round 2</vt:lpstr>
      <vt:lpstr>Sell a Modified Version of your Existing Product to Existing Customers and/or a New Type of Customer (aka Taking a Bigger Bet)</vt:lpstr>
      <vt:lpstr>Who is the “Core Researcher” and how do I find him or her? (aka The Hidden and Critical Gem)</vt:lpstr>
      <vt:lpstr>Who is the “Core Researcher” and how do I find him or her? (aka The Hidden and Critical Gem)</vt:lpstr>
      <vt:lpstr>Tips for Leadership</vt:lpstr>
      <vt:lpstr>Tips for Leadership</vt:lpstr>
      <vt:lpstr>Core R&amp;D Teams or Functions</vt:lpstr>
      <vt:lpstr>No Pitch Presentation Policy</vt:lpstr>
      <vt:lpstr>That’s it!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Jallah, Keyra</dc:creator>
  <cp:lastModifiedBy>InMotion Hosting</cp:lastModifiedBy>
  <cp:revision>59</cp:revision>
  <dcterms:modified xsi:type="dcterms:W3CDTF">2017-04-06T16:05:22Z</dcterms:modified>
</cp:coreProperties>
</file>